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colors1.xml" ContentType="application/vnd.openxmlformats-officedocument.drawingml.diagramColors+xml"/>
  <Override PartName="/ppt/theme/theme3.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77" r:id="rId2"/>
    <p:sldId id="278" r:id="rId3"/>
    <p:sldId id="279" r:id="rId4"/>
    <p:sldId id="281" r:id="rId5"/>
    <p:sldId id="282" r:id="rId6"/>
    <p:sldId id="284" r:id="rId7"/>
    <p:sldId id="283" r:id="rId8"/>
    <p:sldId id="285" r:id="rId9"/>
    <p:sldId id="286" r:id="rId10"/>
    <p:sldId id="287" r:id="rId11"/>
    <p:sldId id="289" r:id="rId12"/>
    <p:sldId id="288" r:id="rId13"/>
    <p:sldId id="290" r:id="rId14"/>
    <p:sldId id="292" r:id="rId15"/>
    <p:sldId id="291" r:id="rId16"/>
  </p:sldIdLst>
  <p:sldSz cx="9144000" cy="6858000" type="screen4x3"/>
  <p:notesSz cx="6858000" cy="9144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589" autoAdjust="0"/>
  </p:normalViewPr>
  <p:slideViewPr>
    <p:cSldViewPr snapToGrid="0" snapToObjects="1">
      <p:cViewPr>
        <p:scale>
          <a:sx n="75" d="100"/>
          <a:sy n="75" d="100"/>
        </p:scale>
        <p:origin x="-173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8" Type="http://schemas.openxmlformats.org/officeDocument/2006/relationships/slide" Target="slides/slide7.xml"/><Relationship Id="rId26" Type="http://schemas.openxmlformats.org/officeDocument/2006/relationships/customXml" Target="../customXml/item3.xml"/><Relationship Id="rId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7" Type="http://schemas.openxmlformats.org/officeDocument/2006/relationships/slide" Target="slides/slide6.xml"/><Relationship Id="rId25" Type="http://schemas.openxmlformats.org/officeDocument/2006/relationships/customXml" Target="../customXml/item2.xml"/><Relationship Id="rId20" Type="http://schemas.openxmlformats.org/officeDocument/2006/relationships/presProps" Target="presProps.xml"/><Relationship Id="rId16" Type="http://schemas.openxmlformats.org/officeDocument/2006/relationships/slide" Target="slides/slide15.xml"/><Relationship Id="rId2" Type="http://schemas.openxmlformats.org/officeDocument/2006/relationships/slide" Target="slides/slid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1.xml"/><Relationship Id="rId23"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interSettings" Target="printerSettings/printerSettings1.bin"/><Relationship Id="rId9" Type="http://schemas.openxmlformats.org/officeDocument/2006/relationships/slide" Target="slides/slide8.xml"/><Relationship Id="rId22"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4EADCA-9102-4CBE-B050-A093C2317250}" type="doc">
      <dgm:prSet loTypeId="urn:microsoft.com/office/officeart/2005/8/layout/pyramid1" loCatId="pyramid" qsTypeId="urn:microsoft.com/office/officeart/2005/8/quickstyle/simple1" qsCatId="simple" csTypeId="urn:microsoft.com/office/officeart/2005/8/colors/colorful1#4" csCatId="colorful" phldr="1"/>
      <dgm:spPr/>
    </dgm:pt>
    <dgm:pt modelId="{FE547AC1-B591-4F64-8CEE-A8979A3C7A04}">
      <dgm:prSet phldrT="[Tekst]"/>
      <dgm:spPr/>
      <dgm:t>
        <a:bodyPr/>
        <a:lstStyle/>
        <a:p>
          <a:r>
            <a:rPr lang="da-DK">
              <a:solidFill>
                <a:schemeClr val="bg1"/>
              </a:solidFill>
            </a:rPr>
            <a:t>Inklusion</a:t>
          </a:r>
        </a:p>
        <a:p>
          <a:r>
            <a:rPr lang="da-DK">
              <a:solidFill>
                <a:schemeClr val="bg1"/>
              </a:solidFill>
            </a:rPr>
            <a:t>IT-pædagogik</a:t>
          </a:r>
        </a:p>
        <a:p>
          <a:r>
            <a:rPr lang="da-DK">
              <a:solidFill>
                <a:schemeClr val="bg1"/>
              </a:solidFill>
            </a:rPr>
            <a:t>Didaktik</a:t>
          </a:r>
        </a:p>
        <a:p>
          <a:r>
            <a:rPr lang="da-DK">
              <a:solidFill>
                <a:schemeClr val="bg1"/>
              </a:solidFill>
            </a:rPr>
            <a:t>Systemiske metoder</a:t>
          </a:r>
        </a:p>
      </dgm:t>
    </dgm:pt>
    <dgm:pt modelId="{C9159830-216D-43AC-8097-0E3CA7CAACB3}" type="parTrans" cxnId="{C3B181EE-B3F5-46AD-B97E-204B8A9F72E8}">
      <dgm:prSet/>
      <dgm:spPr/>
      <dgm:t>
        <a:bodyPr/>
        <a:lstStyle/>
        <a:p>
          <a:endParaRPr lang="da-DK"/>
        </a:p>
      </dgm:t>
    </dgm:pt>
    <dgm:pt modelId="{ED450F4F-75DE-4FFE-9CA0-123FCAF37C6B}" type="sibTrans" cxnId="{C3B181EE-B3F5-46AD-B97E-204B8A9F72E8}">
      <dgm:prSet/>
      <dgm:spPr/>
      <dgm:t>
        <a:bodyPr/>
        <a:lstStyle/>
        <a:p>
          <a:endParaRPr lang="da-DK"/>
        </a:p>
      </dgm:t>
    </dgm:pt>
    <dgm:pt modelId="{9FEA0EE1-8846-43B2-8BD1-E9E891D08F64}">
      <dgm:prSet phldrT="[Tekst]"/>
      <dgm:spPr/>
      <dgm:t>
        <a:bodyPr/>
        <a:lstStyle/>
        <a:p>
          <a:r>
            <a:rPr lang="da-DK">
              <a:solidFill>
                <a:schemeClr val="bg1"/>
              </a:solidFill>
            </a:rPr>
            <a:t>Børns kompetenceudvikling og evne til vurdering heraf</a:t>
          </a:r>
        </a:p>
        <a:p>
          <a:r>
            <a:rPr lang="da-DK">
              <a:solidFill>
                <a:schemeClr val="bg1"/>
              </a:solidFill>
            </a:rPr>
            <a:t>Mentalisering</a:t>
          </a:r>
        </a:p>
        <a:p>
          <a:r>
            <a:rPr lang="da-DK">
              <a:solidFill>
                <a:schemeClr val="bg1"/>
              </a:solidFill>
            </a:rPr>
            <a:t>Neuropædagogik</a:t>
          </a:r>
        </a:p>
      </dgm:t>
    </dgm:pt>
    <dgm:pt modelId="{E13EAD42-9999-48FE-8BCC-E5EB55906910}" type="parTrans" cxnId="{EF39B746-B3D0-4B80-B1E6-728749C67769}">
      <dgm:prSet/>
      <dgm:spPr/>
      <dgm:t>
        <a:bodyPr/>
        <a:lstStyle/>
        <a:p>
          <a:endParaRPr lang="da-DK"/>
        </a:p>
      </dgm:t>
    </dgm:pt>
    <dgm:pt modelId="{E4EF958C-8F83-4485-B727-25539DF281E2}" type="sibTrans" cxnId="{EF39B746-B3D0-4B80-B1E6-728749C67769}">
      <dgm:prSet/>
      <dgm:spPr/>
      <dgm:t>
        <a:bodyPr/>
        <a:lstStyle/>
        <a:p>
          <a:endParaRPr lang="da-DK"/>
        </a:p>
      </dgm:t>
    </dgm:pt>
    <dgm:pt modelId="{CB84658B-01B2-4A1B-8372-BC145248035B}">
      <dgm:prSet phldrT="[Tekst]"/>
      <dgm:spPr/>
      <dgm:t>
        <a:bodyPr/>
        <a:lstStyle/>
        <a:p>
          <a:r>
            <a:rPr lang="da-DK">
              <a:solidFill>
                <a:schemeClr val="bg1"/>
              </a:solidFill>
            </a:rPr>
            <a:t>Sprogudvikling</a:t>
          </a:r>
        </a:p>
        <a:p>
          <a:r>
            <a:rPr lang="da-DK">
              <a:solidFill>
                <a:schemeClr val="bg1"/>
              </a:solidFill>
            </a:rPr>
            <a:t>Relationskompetencer og tilknytning</a:t>
          </a:r>
        </a:p>
        <a:p>
          <a:r>
            <a:rPr lang="da-DK">
              <a:solidFill>
                <a:schemeClr val="bg1"/>
              </a:solidFill>
            </a:rPr>
            <a:t>Dannelsesprocesser</a:t>
          </a:r>
        </a:p>
      </dgm:t>
    </dgm:pt>
    <dgm:pt modelId="{2671C3C3-F548-4B6B-960D-CC30D7F84925}" type="parTrans" cxnId="{08D1D165-0D51-4DCB-8BCC-B767ABC5FDEC}">
      <dgm:prSet/>
      <dgm:spPr/>
      <dgm:t>
        <a:bodyPr/>
        <a:lstStyle/>
        <a:p>
          <a:endParaRPr lang="da-DK"/>
        </a:p>
      </dgm:t>
    </dgm:pt>
    <dgm:pt modelId="{24AD0B61-32E0-408C-996A-8920621E581C}" type="sibTrans" cxnId="{08D1D165-0D51-4DCB-8BCC-B767ABC5FDEC}">
      <dgm:prSet/>
      <dgm:spPr/>
      <dgm:t>
        <a:bodyPr/>
        <a:lstStyle/>
        <a:p>
          <a:endParaRPr lang="da-DK"/>
        </a:p>
      </dgm:t>
    </dgm:pt>
    <dgm:pt modelId="{9B0ABFE3-94E7-44DD-9A37-36ABCFCC0DE8}">
      <dgm:prSet phldrT="[Tekst]"/>
      <dgm:spPr/>
      <dgm:t>
        <a:bodyPr/>
        <a:lstStyle/>
        <a:p>
          <a:r>
            <a:rPr lang="da-DK" i="0">
              <a:solidFill>
                <a:schemeClr val="bg1"/>
              </a:solidFill>
            </a:rPr>
            <a:t>Aktionslæring med temaerne relationer, tilknytning og sprogudvikling</a:t>
          </a:r>
        </a:p>
      </dgm:t>
    </dgm:pt>
    <dgm:pt modelId="{935782D2-11AF-4489-89F3-1C881070F4D1}" type="parTrans" cxnId="{87B4DAAF-D36F-48CC-9E30-EF259626FAD8}">
      <dgm:prSet/>
      <dgm:spPr/>
      <dgm:t>
        <a:bodyPr/>
        <a:lstStyle/>
        <a:p>
          <a:endParaRPr lang="da-DK"/>
        </a:p>
      </dgm:t>
    </dgm:pt>
    <dgm:pt modelId="{E4ECFCC5-E462-4270-A329-8CAFBE378738}" type="sibTrans" cxnId="{87B4DAAF-D36F-48CC-9E30-EF259626FAD8}">
      <dgm:prSet/>
      <dgm:spPr/>
      <dgm:t>
        <a:bodyPr/>
        <a:lstStyle/>
        <a:p>
          <a:endParaRPr lang="da-DK"/>
        </a:p>
      </dgm:t>
    </dgm:pt>
    <dgm:pt modelId="{0975F101-52FF-4EB0-850D-909293CB95F5}">
      <dgm:prSet phldrT="[Tekst]"/>
      <dgm:spPr/>
      <dgm:t>
        <a:bodyPr/>
        <a:lstStyle/>
        <a:p>
          <a:r>
            <a:rPr lang="da-DK">
              <a:solidFill>
                <a:schemeClr val="bg1"/>
              </a:solidFill>
            </a:rPr>
            <a:t>Aktionslæring med temaerne kompetencevurdering, mentalisering </a:t>
          </a:r>
        </a:p>
      </dgm:t>
    </dgm:pt>
    <dgm:pt modelId="{616DA0B3-7B9E-47E8-BD7E-1C3C20FC289C}" type="parTrans" cxnId="{2C6CBCBE-33AB-4BE7-8D02-069A3AA1AA86}">
      <dgm:prSet/>
      <dgm:spPr/>
      <dgm:t>
        <a:bodyPr/>
        <a:lstStyle/>
        <a:p>
          <a:endParaRPr lang="da-DK"/>
        </a:p>
      </dgm:t>
    </dgm:pt>
    <dgm:pt modelId="{B05A29AB-4696-426C-91D1-C72D84B610CD}" type="sibTrans" cxnId="{2C6CBCBE-33AB-4BE7-8D02-069A3AA1AA86}">
      <dgm:prSet/>
      <dgm:spPr/>
      <dgm:t>
        <a:bodyPr/>
        <a:lstStyle/>
        <a:p>
          <a:endParaRPr lang="da-DK"/>
        </a:p>
      </dgm:t>
    </dgm:pt>
    <dgm:pt modelId="{ECA58EF9-19C4-4BDE-9DF7-18ADF59A7EE6}">
      <dgm:prSet phldrT="[Tekst]"/>
      <dgm:spPr/>
      <dgm:t>
        <a:bodyPr/>
        <a:lstStyle/>
        <a:p>
          <a:r>
            <a:rPr lang="da-DK">
              <a:solidFill>
                <a:schemeClr val="bg1"/>
              </a:solidFill>
            </a:rPr>
            <a:t>Aktions-læring, fokus på systemiske metoder</a:t>
          </a:r>
        </a:p>
      </dgm:t>
    </dgm:pt>
    <dgm:pt modelId="{7EF22B18-BC4D-45F3-BE28-2BC57A9BEBC4}" type="parTrans" cxnId="{7294FFC3-2313-4E9C-BFE5-3649C82D6BEC}">
      <dgm:prSet/>
      <dgm:spPr/>
      <dgm:t>
        <a:bodyPr/>
        <a:lstStyle/>
        <a:p>
          <a:endParaRPr lang="da-DK"/>
        </a:p>
      </dgm:t>
    </dgm:pt>
    <dgm:pt modelId="{9FAE159E-7935-4C1D-9C25-023750306909}" type="sibTrans" cxnId="{7294FFC3-2313-4E9C-BFE5-3649C82D6BEC}">
      <dgm:prSet/>
      <dgm:spPr/>
      <dgm:t>
        <a:bodyPr/>
        <a:lstStyle/>
        <a:p>
          <a:endParaRPr lang="da-DK"/>
        </a:p>
      </dgm:t>
    </dgm:pt>
    <dgm:pt modelId="{AE7F6CD8-2E3E-4A35-B97D-F43BE8D26C11}">
      <dgm:prSet phldrT="[Tekst]"/>
      <dgm:spPr/>
      <dgm:t>
        <a:bodyPr/>
        <a:lstStyle/>
        <a:p>
          <a:endParaRPr lang="da-DK"/>
        </a:p>
      </dgm:t>
    </dgm:pt>
    <dgm:pt modelId="{000DFE3E-6EBE-4AE2-AC7B-1D7EC686D7A4}" type="parTrans" cxnId="{8507087C-9E00-484D-99D5-55B64D1F6869}">
      <dgm:prSet/>
      <dgm:spPr/>
      <dgm:t>
        <a:bodyPr/>
        <a:lstStyle/>
        <a:p>
          <a:endParaRPr lang="da-DK"/>
        </a:p>
      </dgm:t>
    </dgm:pt>
    <dgm:pt modelId="{E40F4AAF-3EB3-4110-B28A-19C79C06A6E6}" type="sibTrans" cxnId="{8507087C-9E00-484D-99D5-55B64D1F6869}">
      <dgm:prSet/>
      <dgm:spPr/>
      <dgm:t>
        <a:bodyPr/>
        <a:lstStyle/>
        <a:p>
          <a:endParaRPr lang="da-DK"/>
        </a:p>
      </dgm:t>
    </dgm:pt>
    <dgm:pt modelId="{C9C4AF57-F257-42E1-BB2F-0523E0B0A213}" type="pres">
      <dgm:prSet presAssocID="{6C4EADCA-9102-4CBE-B050-A093C2317250}" presName="Name0" presStyleCnt="0">
        <dgm:presLayoutVars>
          <dgm:dir/>
          <dgm:animLvl val="lvl"/>
          <dgm:resizeHandles val="exact"/>
        </dgm:presLayoutVars>
      </dgm:prSet>
      <dgm:spPr/>
    </dgm:pt>
    <dgm:pt modelId="{5874A27D-4012-44CB-A1BA-027CC9C36D82}" type="pres">
      <dgm:prSet presAssocID="{AE7F6CD8-2E3E-4A35-B97D-F43BE8D26C11}" presName="Name8" presStyleCnt="0"/>
      <dgm:spPr/>
    </dgm:pt>
    <dgm:pt modelId="{490AC45E-3908-45DE-AC95-AD0BC602233F}" type="pres">
      <dgm:prSet presAssocID="{AE7F6CD8-2E3E-4A35-B97D-F43BE8D26C11}" presName="level" presStyleLbl="node1" presStyleIdx="0" presStyleCnt="7">
        <dgm:presLayoutVars>
          <dgm:chMax val="1"/>
          <dgm:bulletEnabled val="1"/>
        </dgm:presLayoutVars>
      </dgm:prSet>
      <dgm:spPr/>
      <dgm:t>
        <a:bodyPr/>
        <a:lstStyle/>
        <a:p>
          <a:endParaRPr lang="da-DK"/>
        </a:p>
      </dgm:t>
    </dgm:pt>
    <dgm:pt modelId="{295AACCA-B69A-42C2-B508-7F74CA399DDF}" type="pres">
      <dgm:prSet presAssocID="{AE7F6CD8-2E3E-4A35-B97D-F43BE8D26C11}" presName="levelTx" presStyleLbl="revTx" presStyleIdx="0" presStyleCnt="0">
        <dgm:presLayoutVars>
          <dgm:chMax val="1"/>
          <dgm:bulletEnabled val="1"/>
        </dgm:presLayoutVars>
      </dgm:prSet>
      <dgm:spPr/>
      <dgm:t>
        <a:bodyPr/>
        <a:lstStyle/>
        <a:p>
          <a:endParaRPr lang="da-DK"/>
        </a:p>
      </dgm:t>
    </dgm:pt>
    <dgm:pt modelId="{65DA4360-8833-47EE-A579-E704CF27ECF1}" type="pres">
      <dgm:prSet presAssocID="{ECA58EF9-19C4-4BDE-9DF7-18ADF59A7EE6}" presName="Name8" presStyleCnt="0"/>
      <dgm:spPr/>
    </dgm:pt>
    <dgm:pt modelId="{1D097496-2C92-43F5-AED2-42133397F199}" type="pres">
      <dgm:prSet presAssocID="{ECA58EF9-19C4-4BDE-9DF7-18ADF59A7EE6}" presName="level" presStyleLbl="node1" presStyleIdx="1" presStyleCnt="7">
        <dgm:presLayoutVars>
          <dgm:chMax val="1"/>
          <dgm:bulletEnabled val="1"/>
        </dgm:presLayoutVars>
      </dgm:prSet>
      <dgm:spPr/>
      <dgm:t>
        <a:bodyPr/>
        <a:lstStyle/>
        <a:p>
          <a:endParaRPr lang="da-DK"/>
        </a:p>
      </dgm:t>
    </dgm:pt>
    <dgm:pt modelId="{160C8343-8C97-4D5C-BD8B-8400808F6BC5}" type="pres">
      <dgm:prSet presAssocID="{ECA58EF9-19C4-4BDE-9DF7-18ADF59A7EE6}" presName="levelTx" presStyleLbl="revTx" presStyleIdx="0" presStyleCnt="0">
        <dgm:presLayoutVars>
          <dgm:chMax val="1"/>
          <dgm:bulletEnabled val="1"/>
        </dgm:presLayoutVars>
      </dgm:prSet>
      <dgm:spPr/>
      <dgm:t>
        <a:bodyPr/>
        <a:lstStyle/>
        <a:p>
          <a:endParaRPr lang="da-DK"/>
        </a:p>
      </dgm:t>
    </dgm:pt>
    <dgm:pt modelId="{B3639EC1-FFD8-45F0-85F1-D115C898995B}" type="pres">
      <dgm:prSet presAssocID="{FE547AC1-B591-4F64-8CEE-A8979A3C7A04}" presName="Name8" presStyleCnt="0"/>
      <dgm:spPr/>
    </dgm:pt>
    <dgm:pt modelId="{4C97B3F6-2B07-4BB4-B867-457124525D87}" type="pres">
      <dgm:prSet presAssocID="{FE547AC1-B591-4F64-8CEE-A8979A3C7A04}" presName="level" presStyleLbl="node1" presStyleIdx="2" presStyleCnt="7">
        <dgm:presLayoutVars>
          <dgm:chMax val="1"/>
          <dgm:bulletEnabled val="1"/>
        </dgm:presLayoutVars>
      </dgm:prSet>
      <dgm:spPr/>
      <dgm:t>
        <a:bodyPr/>
        <a:lstStyle/>
        <a:p>
          <a:endParaRPr lang="da-DK"/>
        </a:p>
      </dgm:t>
    </dgm:pt>
    <dgm:pt modelId="{17B99697-07AB-4F51-BB57-22689154EA81}" type="pres">
      <dgm:prSet presAssocID="{FE547AC1-B591-4F64-8CEE-A8979A3C7A04}" presName="levelTx" presStyleLbl="revTx" presStyleIdx="0" presStyleCnt="0">
        <dgm:presLayoutVars>
          <dgm:chMax val="1"/>
          <dgm:bulletEnabled val="1"/>
        </dgm:presLayoutVars>
      </dgm:prSet>
      <dgm:spPr/>
      <dgm:t>
        <a:bodyPr/>
        <a:lstStyle/>
        <a:p>
          <a:endParaRPr lang="da-DK"/>
        </a:p>
      </dgm:t>
    </dgm:pt>
    <dgm:pt modelId="{FD41F335-74F8-4E27-8205-660F6D9A1BE8}" type="pres">
      <dgm:prSet presAssocID="{0975F101-52FF-4EB0-850D-909293CB95F5}" presName="Name8" presStyleCnt="0"/>
      <dgm:spPr/>
    </dgm:pt>
    <dgm:pt modelId="{B617FC0E-7CEC-45E2-B849-86E8F16B92CA}" type="pres">
      <dgm:prSet presAssocID="{0975F101-52FF-4EB0-850D-909293CB95F5}" presName="level" presStyleLbl="node1" presStyleIdx="3" presStyleCnt="7">
        <dgm:presLayoutVars>
          <dgm:chMax val="1"/>
          <dgm:bulletEnabled val="1"/>
        </dgm:presLayoutVars>
      </dgm:prSet>
      <dgm:spPr/>
      <dgm:t>
        <a:bodyPr/>
        <a:lstStyle/>
        <a:p>
          <a:endParaRPr lang="da-DK"/>
        </a:p>
      </dgm:t>
    </dgm:pt>
    <dgm:pt modelId="{D5221578-5977-463C-971E-359748DC2648}" type="pres">
      <dgm:prSet presAssocID="{0975F101-52FF-4EB0-850D-909293CB95F5}" presName="levelTx" presStyleLbl="revTx" presStyleIdx="0" presStyleCnt="0">
        <dgm:presLayoutVars>
          <dgm:chMax val="1"/>
          <dgm:bulletEnabled val="1"/>
        </dgm:presLayoutVars>
      </dgm:prSet>
      <dgm:spPr/>
      <dgm:t>
        <a:bodyPr/>
        <a:lstStyle/>
        <a:p>
          <a:endParaRPr lang="da-DK"/>
        </a:p>
      </dgm:t>
    </dgm:pt>
    <dgm:pt modelId="{A798BAC3-E801-4E96-8A66-9CEF61136108}" type="pres">
      <dgm:prSet presAssocID="{9FEA0EE1-8846-43B2-8BD1-E9E891D08F64}" presName="Name8" presStyleCnt="0"/>
      <dgm:spPr/>
    </dgm:pt>
    <dgm:pt modelId="{7282D7AC-3767-4E4E-B39A-F4203AA0516B}" type="pres">
      <dgm:prSet presAssocID="{9FEA0EE1-8846-43B2-8BD1-E9E891D08F64}" presName="level" presStyleLbl="node1" presStyleIdx="4" presStyleCnt="7">
        <dgm:presLayoutVars>
          <dgm:chMax val="1"/>
          <dgm:bulletEnabled val="1"/>
        </dgm:presLayoutVars>
      </dgm:prSet>
      <dgm:spPr/>
      <dgm:t>
        <a:bodyPr/>
        <a:lstStyle/>
        <a:p>
          <a:endParaRPr lang="da-DK"/>
        </a:p>
      </dgm:t>
    </dgm:pt>
    <dgm:pt modelId="{98216A03-CF6C-40DA-80C0-D261434B31BC}" type="pres">
      <dgm:prSet presAssocID="{9FEA0EE1-8846-43B2-8BD1-E9E891D08F64}" presName="levelTx" presStyleLbl="revTx" presStyleIdx="0" presStyleCnt="0">
        <dgm:presLayoutVars>
          <dgm:chMax val="1"/>
          <dgm:bulletEnabled val="1"/>
        </dgm:presLayoutVars>
      </dgm:prSet>
      <dgm:spPr/>
      <dgm:t>
        <a:bodyPr/>
        <a:lstStyle/>
        <a:p>
          <a:endParaRPr lang="da-DK"/>
        </a:p>
      </dgm:t>
    </dgm:pt>
    <dgm:pt modelId="{4A013026-AEDD-41EC-905E-26D53E61BAD7}" type="pres">
      <dgm:prSet presAssocID="{9B0ABFE3-94E7-44DD-9A37-36ABCFCC0DE8}" presName="Name8" presStyleCnt="0"/>
      <dgm:spPr/>
    </dgm:pt>
    <dgm:pt modelId="{BE29E880-9E1C-406F-B8B6-BF679A97875B}" type="pres">
      <dgm:prSet presAssocID="{9B0ABFE3-94E7-44DD-9A37-36ABCFCC0DE8}" presName="level" presStyleLbl="node1" presStyleIdx="5" presStyleCnt="7">
        <dgm:presLayoutVars>
          <dgm:chMax val="1"/>
          <dgm:bulletEnabled val="1"/>
        </dgm:presLayoutVars>
      </dgm:prSet>
      <dgm:spPr/>
      <dgm:t>
        <a:bodyPr/>
        <a:lstStyle/>
        <a:p>
          <a:endParaRPr lang="da-DK"/>
        </a:p>
      </dgm:t>
    </dgm:pt>
    <dgm:pt modelId="{0C85EB8C-142F-49A3-9357-205945D2D7C4}" type="pres">
      <dgm:prSet presAssocID="{9B0ABFE3-94E7-44DD-9A37-36ABCFCC0DE8}" presName="levelTx" presStyleLbl="revTx" presStyleIdx="0" presStyleCnt="0">
        <dgm:presLayoutVars>
          <dgm:chMax val="1"/>
          <dgm:bulletEnabled val="1"/>
        </dgm:presLayoutVars>
      </dgm:prSet>
      <dgm:spPr/>
      <dgm:t>
        <a:bodyPr/>
        <a:lstStyle/>
        <a:p>
          <a:endParaRPr lang="da-DK"/>
        </a:p>
      </dgm:t>
    </dgm:pt>
    <dgm:pt modelId="{98CC0367-EAE6-4A11-A194-24DFEBB2C1D8}" type="pres">
      <dgm:prSet presAssocID="{CB84658B-01B2-4A1B-8372-BC145248035B}" presName="Name8" presStyleCnt="0"/>
      <dgm:spPr/>
    </dgm:pt>
    <dgm:pt modelId="{4733DDE3-AF10-4885-8E53-F6E694199B7B}" type="pres">
      <dgm:prSet presAssocID="{CB84658B-01B2-4A1B-8372-BC145248035B}" presName="level" presStyleLbl="node1" presStyleIdx="6" presStyleCnt="7">
        <dgm:presLayoutVars>
          <dgm:chMax val="1"/>
          <dgm:bulletEnabled val="1"/>
        </dgm:presLayoutVars>
      </dgm:prSet>
      <dgm:spPr/>
      <dgm:t>
        <a:bodyPr/>
        <a:lstStyle/>
        <a:p>
          <a:endParaRPr lang="da-DK"/>
        </a:p>
      </dgm:t>
    </dgm:pt>
    <dgm:pt modelId="{BDB51DAC-7183-49A5-AEA4-ABCE3C291AC7}" type="pres">
      <dgm:prSet presAssocID="{CB84658B-01B2-4A1B-8372-BC145248035B}" presName="levelTx" presStyleLbl="revTx" presStyleIdx="0" presStyleCnt="0">
        <dgm:presLayoutVars>
          <dgm:chMax val="1"/>
          <dgm:bulletEnabled val="1"/>
        </dgm:presLayoutVars>
      </dgm:prSet>
      <dgm:spPr/>
      <dgm:t>
        <a:bodyPr/>
        <a:lstStyle/>
        <a:p>
          <a:endParaRPr lang="da-DK"/>
        </a:p>
      </dgm:t>
    </dgm:pt>
  </dgm:ptLst>
  <dgm:cxnLst>
    <dgm:cxn modelId="{EF39B746-B3D0-4B80-B1E6-728749C67769}" srcId="{6C4EADCA-9102-4CBE-B050-A093C2317250}" destId="{9FEA0EE1-8846-43B2-8BD1-E9E891D08F64}" srcOrd="4" destOrd="0" parTransId="{E13EAD42-9999-48FE-8BCC-E5EB55906910}" sibTransId="{E4EF958C-8F83-4485-B727-25539DF281E2}"/>
    <dgm:cxn modelId="{D00D2268-7E4C-774F-BAE7-3CCE9DF0DCE2}" type="presOf" srcId="{9B0ABFE3-94E7-44DD-9A37-36ABCFCC0DE8}" destId="{0C85EB8C-142F-49A3-9357-205945D2D7C4}" srcOrd="1" destOrd="0" presId="urn:microsoft.com/office/officeart/2005/8/layout/pyramid1"/>
    <dgm:cxn modelId="{08D1D165-0D51-4DCB-8BCC-B767ABC5FDEC}" srcId="{6C4EADCA-9102-4CBE-B050-A093C2317250}" destId="{CB84658B-01B2-4A1B-8372-BC145248035B}" srcOrd="6" destOrd="0" parTransId="{2671C3C3-F548-4B6B-960D-CC30D7F84925}" sibTransId="{24AD0B61-32E0-408C-996A-8920621E581C}"/>
    <dgm:cxn modelId="{87B4DAAF-D36F-48CC-9E30-EF259626FAD8}" srcId="{6C4EADCA-9102-4CBE-B050-A093C2317250}" destId="{9B0ABFE3-94E7-44DD-9A37-36ABCFCC0DE8}" srcOrd="5" destOrd="0" parTransId="{935782D2-11AF-4489-89F3-1C881070F4D1}" sibTransId="{E4ECFCC5-E462-4270-A329-8CAFBE378738}"/>
    <dgm:cxn modelId="{18DCC71A-AAF4-5B4A-9763-0B675FAD2CFF}" type="presOf" srcId="{AE7F6CD8-2E3E-4A35-B97D-F43BE8D26C11}" destId="{490AC45E-3908-45DE-AC95-AD0BC602233F}" srcOrd="0" destOrd="0" presId="urn:microsoft.com/office/officeart/2005/8/layout/pyramid1"/>
    <dgm:cxn modelId="{C3B181EE-B3F5-46AD-B97E-204B8A9F72E8}" srcId="{6C4EADCA-9102-4CBE-B050-A093C2317250}" destId="{FE547AC1-B591-4F64-8CEE-A8979A3C7A04}" srcOrd="2" destOrd="0" parTransId="{C9159830-216D-43AC-8097-0E3CA7CAACB3}" sibTransId="{ED450F4F-75DE-4FFE-9CA0-123FCAF37C6B}"/>
    <dgm:cxn modelId="{2C6CBCBE-33AB-4BE7-8D02-069A3AA1AA86}" srcId="{6C4EADCA-9102-4CBE-B050-A093C2317250}" destId="{0975F101-52FF-4EB0-850D-909293CB95F5}" srcOrd="3" destOrd="0" parTransId="{616DA0B3-7B9E-47E8-BD7E-1C3C20FC289C}" sibTransId="{B05A29AB-4696-426C-91D1-C72D84B610CD}"/>
    <dgm:cxn modelId="{D8B58BF4-F723-6C4C-B367-E56ACEE9A191}" type="presOf" srcId="{CB84658B-01B2-4A1B-8372-BC145248035B}" destId="{BDB51DAC-7183-49A5-AEA4-ABCE3C291AC7}" srcOrd="1" destOrd="0" presId="urn:microsoft.com/office/officeart/2005/8/layout/pyramid1"/>
    <dgm:cxn modelId="{9A2E66E8-345F-7E4E-9E3E-E431C2A6DC56}" type="presOf" srcId="{9FEA0EE1-8846-43B2-8BD1-E9E891D08F64}" destId="{98216A03-CF6C-40DA-80C0-D261434B31BC}" srcOrd="1" destOrd="0" presId="urn:microsoft.com/office/officeart/2005/8/layout/pyramid1"/>
    <dgm:cxn modelId="{250218F4-6165-D64B-9FF1-B2DE47BDCB86}" type="presOf" srcId="{9FEA0EE1-8846-43B2-8BD1-E9E891D08F64}" destId="{7282D7AC-3767-4E4E-B39A-F4203AA0516B}" srcOrd="0" destOrd="0" presId="urn:microsoft.com/office/officeart/2005/8/layout/pyramid1"/>
    <dgm:cxn modelId="{F78E536D-5D48-D049-84BE-D6BF8EB86486}" type="presOf" srcId="{ECA58EF9-19C4-4BDE-9DF7-18ADF59A7EE6}" destId="{160C8343-8C97-4D5C-BD8B-8400808F6BC5}" srcOrd="1" destOrd="0" presId="urn:microsoft.com/office/officeart/2005/8/layout/pyramid1"/>
    <dgm:cxn modelId="{320CC159-88C1-AE4D-A95E-DD0801643850}" type="presOf" srcId="{9B0ABFE3-94E7-44DD-9A37-36ABCFCC0DE8}" destId="{BE29E880-9E1C-406F-B8B6-BF679A97875B}" srcOrd="0" destOrd="0" presId="urn:microsoft.com/office/officeart/2005/8/layout/pyramid1"/>
    <dgm:cxn modelId="{84061E17-F1AE-5B4A-B94A-92E958761289}" type="presOf" srcId="{CB84658B-01B2-4A1B-8372-BC145248035B}" destId="{4733DDE3-AF10-4885-8E53-F6E694199B7B}" srcOrd="0" destOrd="0" presId="urn:microsoft.com/office/officeart/2005/8/layout/pyramid1"/>
    <dgm:cxn modelId="{5432AE12-AAFB-5543-A346-CCC6A9809BC9}" type="presOf" srcId="{FE547AC1-B591-4F64-8CEE-A8979A3C7A04}" destId="{4C97B3F6-2B07-4BB4-B867-457124525D87}" srcOrd="0" destOrd="0" presId="urn:microsoft.com/office/officeart/2005/8/layout/pyramid1"/>
    <dgm:cxn modelId="{0E27369E-B4A9-9144-A856-FC74A017DE6A}" type="presOf" srcId="{FE547AC1-B591-4F64-8CEE-A8979A3C7A04}" destId="{17B99697-07AB-4F51-BB57-22689154EA81}" srcOrd="1" destOrd="0" presId="urn:microsoft.com/office/officeart/2005/8/layout/pyramid1"/>
    <dgm:cxn modelId="{0E2BA151-8941-1C4E-8469-14A35C1E4A0D}" type="presOf" srcId="{0975F101-52FF-4EB0-850D-909293CB95F5}" destId="{B617FC0E-7CEC-45E2-B849-86E8F16B92CA}" srcOrd="0" destOrd="0" presId="urn:microsoft.com/office/officeart/2005/8/layout/pyramid1"/>
    <dgm:cxn modelId="{AA6D612B-444E-A84C-9D32-CE2F992304A0}" type="presOf" srcId="{0975F101-52FF-4EB0-850D-909293CB95F5}" destId="{D5221578-5977-463C-971E-359748DC2648}" srcOrd="1" destOrd="0" presId="urn:microsoft.com/office/officeart/2005/8/layout/pyramid1"/>
    <dgm:cxn modelId="{FE0B3F24-000B-CD4D-AAD3-5320C79835EB}" type="presOf" srcId="{AE7F6CD8-2E3E-4A35-B97D-F43BE8D26C11}" destId="{295AACCA-B69A-42C2-B508-7F74CA399DDF}" srcOrd="1" destOrd="0" presId="urn:microsoft.com/office/officeart/2005/8/layout/pyramid1"/>
    <dgm:cxn modelId="{7294FFC3-2313-4E9C-BFE5-3649C82D6BEC}" srcId="{6C4EADCA-9102-4CBE-B050-A093C2317250}" destId="{ECA58EF9-19C4-4BDE-9DF7-18ADF59A7EE6}" srcOrd="1" destOrd="0" parTransId="{7EF22B18-BC4D-45F3-BE28-2BC57A9BEBC4}" sibTransId="{9FAE159E-7935-4C1D-9C25-023750306909}"/>
    <dgm:cxn modelId="{8507087C-9E00-484D-99D5-55B64D1F6869}" srcId="{6C4EADCA-9102-4CBE-B050-A093C2317250}" destId="{AE7F6CD8-2E3E-4A35-B97D-F43BE8D26C11}" srcOrd="0" destOrd="0" parTransId="{000DFE3E-6EBE-4AE2-AC7B-1D7EC686D7A4}" sibTransId="{E40F4AAF-3EB3-4110-B28A-19C79C06A6E6}"/>
    <dgm:cxn modelId="{43DBFA9C-1096-0243-8738-EBDD9B3713DB}" type="presOf" srcId="{6C4EADCA-9102-4CBE-B050-A093C2317250}" destId="{C9C4AF57-F257-42E1-BB2F-0523E0B0A213}" srcOrd="0" destOrd="0" presId="urn:microsoft.com/office/officeart/2005/8/layout/pyramid1"/>
    <dgm:cxn modelId="{8A42162C-0529-4746-B14A-E7DEB84C5CD9}" type="presOf" srcId="{ECA58EF9-19C4-4BDE-9DF7-18ADF59A7EE6}" destId="{1D097496-2C92-43F5-AED2-42133397F199}" srcOrd="0" destOrd="0" presId="urn:microsoft.com/office/officeart/2005/8/layout/pyramid1"/>
    <dgm:cxn modelId="{5B014F7B-B4A5-8B41-89AA-3F66DF29ABA7}" type="presParOf" srcId="{C9C4AF57-F257-42E1-BB2F-0523E0B0A213}" destId="{5874A27D-4012-44CB-A1BA-027CC9C36D82}" srcOrd="0" destOrd="0" presId="urn:microsoft.com/office/officeart/2005/8/layout/pyramid1"/>
    <dgm:cxn modelId="{253F2398-D33C-AC40-97F3-535514C58057}" type="presParOf" srcId="{5874A27D-4012-44CB-A1BA-027CC9C36D82}" destId="{490AC45E-3908-45DE-AC95-AD0BC602233F}" srcOrd="0" destOrd="0" presId="urn:microsoft.com/office/officeart/2005/8/layout/pyramid1"/>
    <dgm:cxn modelId="{E989370A-E15B-B147-A999-0DE4F19798CA}" type="presParOf" srcId="{5874A27D-4012-44CB-A1BA-027CC9C36D82}" destId="{295AACCA-B69A-42C2-B508-7F74CA399DDF}" srcOrd="1" destOrd="0" presId="urn:microsoft.com/office/officeart/2005/8/layout/pyramid1"/>
    <dgm:cxn modelId="{39E20659-6B4E-9041-A487-7291A7A490FA}" type="presParOf" srcId="{C9C4AF57-F257-42E1-BB2F-0523E0B0A213}" destId="{65DA4360-8833-47EE-A579-E704CF27ECF1}" srcOrd="1" destOrd="0" presId="urn:microsoft.com/office/officeart/2005/8/layout/pyramid1"/>
    <dgm:cxn modelId="{3DAEA67D-FEAF-4D4C-B045-BC6EB4127E34}" type="presParOf" srcId="{65DA4360-8833-47EE-A579-E704CF27ECF1}" destId="{1D097496-2C92-43F5-AED2-42133397F199}" srcOrd="0" destOrd="0" presId="urn:microsoft.com/office/officeart/2005/8/layout/pyramid1"/>
    <dgm:cxn modelId="{D2AE39C0-BEA9-8C4B-8ADF-BD6F60F055CD}" type="presParOf" srcId="{65DA4360-8833-47EE-A579-E704CF27ECF1}" destId="{160C8343-8C97-4D5C-BD8B-8400808F6BC5}" srcOrd="1" destOrd="0" presId="urn:microsoft.com/office/officeart/2005/8/layout/pyramid1"/>
    <dgm:cxn modelId="{0412E112-2630-2940-8963-EBBA682FA5BE}" type="presParOf" srcId="{C9C4AF57-F257-42E1-BB2F-0523E0B0A213}" destId="{B3639EC1-FFD8-45F0-85F1-D115C898995B}" srcOrd="2" destOrd="0" presId="urn:microsoft.com/office/officeart/2005/8/layout/pyramid1"/>
    <dgm:cxn modelId="{7D2DEC71-1085-374C-9C2A-9F4B7A470D3B}" type="presParOf" srcId="{B3639EC1-FFD8-45F0-85F1-D115C898995B}" destId="{4C97B3F6-2B07-4BB4-B867-457124525D87}" srcOrd="0" destOrd="0" presId="urn:microsoft.com/office/officeart/2005/8/layout/pyramid1"/>
    <dgm:cxn modelId="{CB3DEFD3-67CF-194C-A701-620B6A961E9E}" type="presParOf" srcId="{B3639EC1-FFD8-45F0-85F1-D115C898995B}" destId="{17B99697-07AB-4F51-BB57-22689154EA81}" srcOrd="1" destOrd="0" presId="urn:microsoft.com/office/officeart/2005/8/layout/pyramid1"/>
    <dgm:cxn modelId="{69BCE074-9C55-DC4D-BFE9-4C0249AEE2C1}" type="presParOf" srcId="{C9C4AF57-F257-42E1-BB2F-0523E0B0A213}" destId="{FD41F335-74F8-4E27-8205-660F6D9A1BE8}" srcOrd="3" destOrd="0" presId="urn:microsoft.com/office/officeart/2005/8/layout/pyramid1"/>
    <dgm:cxn modelId="{D4B0D1AE-A467-4C4F-9D9F-518A9C86760F}" type="presParOf" srcId="{FD41F335-74F8-4E27-8205-660F6D9A1BE8}" destId="{B617FC0E-7CEC-45E2-B849-86E8F16B92CA}" srcOrd="0" destOrd="0" presId="urn:microsoft.com/office/officeart/2005/8/layout/pyramid1"/>
    <dgm:cxn modelId="{3F08E62F-6608-CF48-851D-DEF1917F866E}" type="presParOf" srcId="{FD41F335-74F8-4E27-8205-660F6D9A1BE8}" destId="{D5221578-5977-463C-971E-359748DC2648}" srcOrd="1" destOrd="0" presId="urn:microsoft.com/office/officeart/2005/8/layout/pyramid1"/>
    <dgm:cxn modelId="{E23723A1-616D-F549-BAF5-A490CF5D43B8}" type="presParOf" srcId="{C9C4AF57-F257-42E1-BB2F-0523E0B0A213}" destId="{A798BAC3-E801-4E96-8A66-9CEF61136108}" srcOrd="4" destOrd="0" presId="urn:microsoft.com/office/officeart/2005/8/layout/pyramid1"/>
    <dgm:cxn modelId="{ECD7FEB1-A5F7-4545-BDD7-E8E89CEE3305}" type="presParOf" srcId="{A798BAC3-E801-4E96-8A66-9CEF61136108}" destId="{7282D7AC-3767-4E4E-B39A-F4203AA0516B}" srcOrd="0" destOrd="0" presId="urn:microsoft.com/office/officeart/2005/8/layout/pyramid1"/>
    <dgm:cxn modelId="{79ECB779-6E3C-414C-A7F3-DFC38E502C46}" type="presParOf" srcId="{A798BAC3-E801-4E96-8A66-9CEF61136108}" destId="{98216A03-CF6C-40DA-80C0-D261434B31BC}" srcOrd="1" destOrd="0" presId="urn:microsoft.com/office/officeart/2005/8/layout/pyramid1"/>
    <dgm:cxn modelId="{DB10FD14-6DBD-7048-A9E9-3062E6563C41}" type="presParOf" srcId="{C9C4AF57-F257-42E1-BB2F-0523E0B0A213}" destId="{4A013026-AEDD-41EC-905E-26D53E61BAD7}" srcOrd="5" destOrd="0" presId="urn:microsoft.com/office/officeart/2005/8/layout/pyramid1"/>
    <dgm:cxn modelId="{F3F57338-CA9B-8B40-AADC-2F70D5160334}" type="presParOf" srcId="{4A013026-AEDD-41EC-905E-26D53E61BAD7}" destId="{BE29E880-9E1C-406F-B8B6-BF679A97875B}" srcOrd="0" destOrd="0" presId="urn:microsoft.com/office/officeart/2005/8/layout/pyramid1"/>
    <dgm:cxn modelId="{F63B5DAB-CB76-2240-A598-6EFACAD2F7BF}" type="presParOf" srcId="{4A013026-AEDD-41EC-905E-26D53E61BAD7}" destId="{0C85EB8C-142F-49A3-9357-205945D2D7C4}" srcOrd="1" destOrd="0" presId="urn:microsoft.com/office/officeart/2005/8/layout/pyramid1"/>
    <dgm:cxn modelId="{7D55EBD6-560F-5F4E-8D03-38775E43BEFF}" type="presParOf" srcId="{C9C4AF57-F257-42E1-BB2F-0523E0B0A213}" destId="{98CC0367-EAE6-4A11-A194-24DFEBB2C1D8}" srcOrd="6" destOrd="0" presId="urn:microsoft.com/office/officeart/2005/8/layout/pyramid1"/>
    <dgm:cxn modelId="{FCCE30A3-DFEB-934A-A920-69F3F70B9076}" type="presParOf" srcId="{98CC0367-EAE6-4A11-A194-24DFEBB2C1D8}" destId="{4733DDE3-AF10-4885-8E53-F6E694199B7B}" srcOrd="0" destOrd="0" presId="urn:microsoft.com/office/officeart/2005/8/layout/pyramid1"/>
    <dgm:cxn modelId="{863F76FF-0040-CA4C-969E-8E4C42838452}" type="presParOf" srcId="{98CC0367-EAE6-4A11-A194-24DFEBB2C1D8}" destId="{BDB51DAC-7183-49A5-AEA4-ABCE3C291AC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AC45E-3908-45DE-AC95-AD0BC602233F}">
      <dsp:nvSpPr>
        <dsp:cNvPr id="0" name=""/>
        <dsp:cNvSpPr/>
      </dsp:nvSpPr>
      <dsp:spPr>
        <a:xfrm>
          <a:off x="3399064" y="0"/>
          <a:ext cx="1133021" cy="923471"/>
        </a:xfrm>
        <a:prstGeom prst="trapezoid">
          <a:avLst>
            <a:gd name="adj" fmla="val 6134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da-DK" sz="1200" kern="1200"/>
        </a:p>
      </dsp:txBody>
      <dsp:txXfrm>
        <a:off x="3399064" y="0"/>
        <a:ext cx="1133021" cy="923471"/>
      </dsp:txXfrm>
    </dsp:sp>
    <dsp:sp modelId="{1D097496-2C92-43F5-AED2-42133397F199}">
      <dsp:nvSpPr>
        <dsp:cNvPr id="0" name=""/>
        <dsp:cNvSpPr/>
      </dsp:nvSpPr>
      <dsp:spPr>
        <a:xfrm>
          <a:off x="2832553" y="923471"/>
          <a:ext cx="2266042" cy="923471"/>
        </a:xfrm>
        <a:prstGeom prst="trapezoid">
          <a:avLst>
            <a:gd name="adj" fmla="val 6134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kern="1200">
              <a:solidFill>
                <a:schemeClr val="bg1"/>
              </a:solidFill>
            </a:rPr>
            <a:t>Aktions-læring, fokus på systemiske metoder</a:t>
          </a:r>
        </a:p>
      </dsp:txBody>
      <dsp:txXfrm>
        <a:off x="3229111" y="923471"/>
        <a:ext cx="1472927" cy="923471"/>
      </dsp:txXfrm>
    </dsp:sp>
    <dsp:sp modelId="{4C97B3F6-2B07-4BB4-B867-457124525D87}">
      <dsp:nvSpPr>
        <dsp:cNvPr id="0" name=""/>
        <dsp:cNvSpPr/>
      </dsp:nvSpPr>
      <dsp:spPr>
        <a:xfrm>
          <a:off x="2266042" y="1846942"/>
          <a:ext cx="3399064" cy="923471"/>
        </a:xfrm>
        <a:prstGeom prst="trapezoid">
          <a:avLst>
            <a:gd name="adj" fmla="val 6134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kern="1200">
              <a:solidFill>
                <a:schemeClr val="bg1"/>
              </a:solidFill>
            </a:rPr>
            <a:t>Inklusion</a:t>
          </a:r>
        </a:p>
        <a:p>
          <a:pPr lvl="0" algn="ctr" defTabSz="533400">
            <a:lnSpc>
              <a:spcPct val="90000"/>
            </a:lnSpc>
            <a:spcBef>
              <a:spcPct val="0"/>
            </a:spcBef>
            <a:spcAft>
              <a:spcPct val="35000"/>
            </a:spcAft>
          </a:pPr>
          <a:r>
            <a:rPr lang="da-DK" sz="1200" kern="1200">
              <a:solidFill>
                <a:schemeClr val="bg1"/>
              </a:solidFill>
            </a:rPr>
            <a:t>IT-pædagogik</a:t>
          </a:r>
        </a:p>
        <a:p>
          <a:pPr lvl="0" algn="ctr" defTabSz="533400">
            <a:lnSpc>
              <a:spcPct val="90000"/>
            </a:lnSpc>
            <a:spcBef>
              <a:spcPct val="0"/>
            </a:spcBef>
            <a:spcAft>
              <a:spcPct val="35000"/>
            </a:spcAft>
          </a:pPr>
          <a:r>
            <a:rPr lang="da-DK" sz="1200" kern="1200">
              <a:solidFill>
                <a:schemeClr val="bg1"/>
              </a:solidFill>
            </a:rPr>
            <a:t>Didaktik</a:t>
          </a:r>
        </a:p>
        <a:p>
          <a:pPr lvl="0" algn="ctr" defTabSz="533400">
            <a:lnSpc>
              <a:spcPct val="90000"/>
            </a:lnSpc>
            <a:spcBef>
              <a:spcPct val="0"/>
            </a:spcBef>
            <a:spcAft>
              <a:spcPct val="35000"/>
            </a:spcAft>
          </a:pPr>
          <a:r>
            <a:rPr lang="da-DK" sz="1200" kern="1200">
              <a:solidFill>
                <a:schemeClr val="bg1"/>
              </a:solidFill>
            </a:rPr>
            <a:t>Systemiske metoder</a:t>
          </a:r>
        </a:p>
      </dsp:txBody>
      <dsp:txXfrm>
        <a:off x="2860879" y="1846942"/>
        <a:ext cx="2209391" cy="923471"/>
      </dsp:txXfrm>
    </dsp:sp>
    <dsp:sp modelId="{B617FC0E-7CEC-45E2-B849-86E8F16B92CA}">
      <dsp:nvSpPr>
        <dsp:cNvPr id="0" name=""/>
        <dsp:cNvSpPr/>
      </dsp:nvSpPr>
      <dsp:spPr>
        <a:xfrm>
          <a:off x="1699532" y="2770414"/>
          <a:ext cx="4532085" cy="923471"/>
        </a:xfrm>
        <a:prstGeom prst="trapezoid">
          <a:avLst>
            <a:gd name="adj" fmla="val 61346"/>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kern="1200">
              <a:solidFill>
                <a:schemeClr val="bg1"/>
              </a:solidFill>
            </a:rPr>
            <a:t>Aktionslæring med temaerne kompetencevurdering, mentalisering </a:t>
          </a:r>
        </a:p>
      </dsp:txBody>
      <dsp:txXfrm>
        <a:off x="2492647" y="2770414"/>
        <a:ext cx="2945855" cy="923471"/>
      </dsp:txXfrm>
    </dsp:sp>
    <dsp:sp modelId="{7282D7AC-3767-4E4E-B39A-F4203AA0516B}">
      <dsp:nvSpPr>
        <dsp:cNvPr id="0" name=""/>
        <dsp:cNvSpPr/>
      </dsp:nvSpPr>
      <dsp:spPr>
        <a:xfrm>
          <a:off x="1133021" y="3693885"/>
          <a:ext cx="5665107" cy="923471"/>
        </a:xfrm>
        <a:prstGeom prst="trapezoid">
          <a:avLst>
            <a:gd name="adj" fmla="val 61346"/>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kern="1200">
              <a:solidFill>
                <a:schemeClr val="bg1"/>
              </a:solidFill>
            </a:rPr>
            <a:t>Børns kompetenceudvikling og evne til vurdering heraf</a:t>
          </a:r>
        </a:p>
        <a:p>
          <a:pPr lvl="0" algn="ctr" defTabSz="533400">
            <a:lnSpc>
              <a:spcPct val="90000"/>
            </a:lnSpc>
            <a:spcBef>
              <a:spcPct val="0"/>
            </a:spcBef>
            <a:spcAft>
              <a:spcPct val="35000"/>
            </a:spcAft>
          </a:pPr>
          <a:r>
            <a:rPr lang="da-DK" sz="1200" kern="1200">
              <a:solidFill>
                <a:schemeClr val="bg1"/>
              </a:solidFill>
            </a:rPr>
            <a:t>Mentalisering</a:t>
          </a:r>
        </a:p>
        <a:p>
          <a:pPr lvl="0" algn="ctr" defTabSz="533400">
            <a:lnSpc>
              <a:spcPct val="90000"/>
            </a:lnSpc>
            <a:spcBef>
              <a:spcPct val="0"/>
            </a:spcBef>
            <a:spcAft>
              <a:spcPct val="35000"/>
            </a:spcAft>
          </a:pPr>
          <a:r>
            <a:rPr lang="da-DK" sz="1200" kern="1200">
              <a:solidFill>
                <a:schemeClr val="bg1"/>
              </a:solidFill>
            </a:rPr>
            <a:t>Neuropædagogik</a:t>
          </a:r>
        </a:p>
      </dsp:txBody>
      <dsp:txXfrm>
        <a:off x="2124415" y="3693885"/>
        <a:ext cx="3682319" cy="923471"/>
      </dsp:txXfrm>
    </dsp:sp>
    <dsp:sp modelId="{BE29E880-9E1C-406F-B8B6-BF679A97875B}">
      <dsp:nvSpPr>
        <dsp:cNvPr id="0" name=""/>
        <dsp:cNvSpPr/>
      </dsp:nvSpPr>
      <dsp:spPr>
        <a:xfrm>
          <a:off x="566510" y="4617357"/>
          <a:ext cx="6798128" cy="923471"/>
        </a:xfrm>
        <a:prstGeom prst="trapezoid">
          <a:avLst>
            <a:gd name="adj" fmla="val 6134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i="0" kern="1200">
              <a:solidFill>
                <a:schemeClr val="bg1"/>
              </a:solidFill>
            </a:rPr>
            <a:t>Aktionslæring med temaerne relationer, tilknytning og sprogudvikling</a:t>
          </a:r>
        </a:p>
      </dsp:txBody>
      <dsp:txXfrm>
        <a:off x="1756183" y="4617357"/>
        <a:ext cx="4418783" cy="923471"/>
      </dsp:txXfrm>
    </dsp:sp>
    <dsp:sp modelId="{4733DDE3-AF10-4885-8E53-F6E694199B7B}">
      <dsp:nvSpPr>
        <dsp:cNvPr id="0" name=""/>
        <dsp:cNvSpPr/>
      </dsp:nvSpPr>
      <dsp:spPr>
        <a:xfrm>
          <a:off x="0" y="5540828"/>
          <a:ext cx="7931150" cy="923471"/>
        </a:xfrm>
        <a:prstGeom prst="trapezoid">
          <a:avLst>
            <a:gd name="adj" fmla="val 6134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a-DK" sz="1200" kern="1200">
              <a:solidFill>
                <a:schemeClr val="bg1"/>
              </a:solidFill>
            </a:rPr>
            <a:t>Sprogudvikling</a:t>
          </a:r>
        </a:p>
        <a:p>
          <a:pPr lvl="0" algn="ctr" defTabSz="533400">
            <a:lnSpc>
              <a:spcPct val="90000"/>
            </a:lnSpc>
            <a:spcBef>
              <a:spcPct val="0"/>
            </a:spcBef>
            <a:spcAft>
              <a:spcPct val="35000"/>
            </a:spcAft>
          </a:pPr>
          <a:r>
            <a:rPr lang="da-DK" sz="1200" kern="1200">
              <a:solidFill>
                <a:schemeClr val="bg1"/>
              </a:solidFill>
            </a:rPr>
            <a:t>Relationskompetencer og tilknytning</a:t>
          </a:r>
        </a:p>
        <a:p>
          <a:pPr lvl="0" algn="ctr" defTabSz="533400">
            <a:lnSpc>
              <a:spcPct val="90000"/>
            </a:lnSpc>
            <a:spcBef>
              <a:spcPct val="0"/>
            </a:spcBef>
            <a:spcAft>
              <a:spcPct val="35000"/>
            </a:spcAft>
          </a:pPr>
          <a:r>
            <a:rPr lang="da-DK" sz="1200" kern="1200">
              <a:solidFill>
                <a:schemeClr val="bg1"/>
              </a:solidFill>
            </a:rPr>
            <a:t>Dannelsesprocesser</a:t>
          </a:r>
        </a:p>
      </dsp:txBody>
      <dsp:txXfrm>
        <a:off x="1387951" y="5540828"/>
        <a:ext cx="5155247" cy="9234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3F6B29-8A03-834F-8534-8B2746AB31D9}" type="datetimeFigureOut">
              <a:rPr lang="da-DK" smtClean="0"/>
              <a:t>22/11/15</a:t>
            </a:fld>
            <a:endParaRPr lang="da-DK"/>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07E2D5-8437-2A41-9339-148D59388333}" type="slidenum">
              <a:rPr lang="da-DK" smtClean="0"/>
              <a:t>‹nr.›</a:t>
            </a:fld>
            <a:endParaRPr lang="da-DK"/>
          </a:p>
        </p:txBody>
      </p:sp>
    </p:spTree>
    <p:extLst>
      <p:ext uri="{BB962C8B-B14F-4D97-AF65-F5344CB8AC3E}">
        <p14:creationId xmlns:p14="http://schemas.microsoft.com/office/powerpoint/2010/main" val="726036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30836-A677-544B-8066-7E45CE05F71F}" type="datetimeFigureOut">
              <a:rPr lang="da-DK" smtClean="0"/>
              <a:t>22/11/15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26B4C-13FE-B14F-A07E-FD141437FDFD}" type="slidenum">
              <a:rPr lang="da-DK" smtClean="0"/>
              <a:t>‹nr.›</a:t>
            </a:fld>
            <a:endParaRPr lang="da-DK"/>
          </a:p>
        </p:txBody>
      </p:sp>
    </p:spTree>
    <p:extLst>
      <p:ext uri="{BB962C8B-B14F-4D97-AF65-F5344CB8AC3E}">
        <p14:creationId xmlns:p14="http://schemas.microsoft.com/office/powerpoint/2010/main" val="74275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96458097-E983-EF42-8606-8C7E52A97029}" type="datetimeFigureOut">
              <a:rPr lang="da-DK" smtClean="0"/>
              <a:t>22/11/15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14416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6458097-E983-EF42-8606-8C7E52A97029}" type="datetimeFigureOut">
              <a:rPr lang="da-DK" smtClean="0"/>
              <a:t>22/11/15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884702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6458097-E983-EF42-8606-8C7E52A97029}" type="datetimeFigureOut">
              <a:rPr lang="da-DK" smtClean="0"/>
              <a:t>22/11/15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868301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6458097-E983-EF42-8606-8C7E52A97029}" type="datetimeFigureOut">
              <a:rPr lang="da-DK" smtClean="0"/>
              <a:t>22/11/15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62553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96458097-E983-EF42-8606-8C7E52A97029}" type="datetimeFigureOut">
              <a:rPr lang="da-DK" smtClean="0"/>
              <a:t>22/11/15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13358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771134" y="1600200"/>
            <a:ext cx="37246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indhold 3"/>
          <p:cNvSpPr>
            <a:spLocks noGrp="1"/>
          </p:cNvSpPr>
          <p:nvPr>
            <p:ph sz="half" idx="2"/>
          </p:nvPr>
        </p:nvSpPr>
        <p:spPr>
          <a:xfrm>
            <a:off x="4868736" y="1600200"/>
            <a:ext cx="38180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dato 4"/>
          <p:cNvSpPr>
            <a:spLocks noGrp="1"/>
          </p:cNvSpPr>
          <p:nvPr>
            <p:ph type="dt" sz="half" idx="10"/>
          </p:nvPr>
        </p:nvSpPr>
        <p:spPr/>
        <p:txBody>
          <a:bodyPr/>
          <a:lstStyle/>
          <a:p>
            <a:fld id="{96458097-E983-EF42-8606-8C7E52A97029}" type="datetimeFigureOut">
              <a:rPr lang="da-DK" smtClean="0"/>
              <a:t>22/11/15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46196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masteren</a:t>
            </a:r>
            <a:endParaRPr lang="da-DK"/>
          </a:p>
        </p:txBody>
      </p:sp>
      <p:sp>
        <p:nvSpPr>
          <p:cNvPr id="3" name="Pladsholder til tekst 2"/>
          <p:cNvSpPr>
            <a:spLocks noGrp="1"/>
          </p:cNvSpPr>
          <p:nvPr>
            <p:ph type="body" idx="1"/>
          </p:nvPr>
        </p:nvSpPr>
        <p:spPr>
          <a:xfrm>
            <a:off x="801376" y="1535113"/>
            <a:ext cx="3696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smtClean="0"/>
              <a:t>Klik for at redigere teksttypografierne i masteren</a:t>
            </a:r>
          </a:p>
        </p:txBody>
      </p:sp>
      <p:sp>
        <p:nvSpPr>
          <p:cNvPr id="4" name="Pladsholder til indhold 3"/>
          <p:cNvSpPr>
            <a:spLocks noGrp="1"/>
          </p:cNvSpPr>
          <p:nvPr>
            <p:ph sz="half" idx="2"/>
          </p:nvPr>
        </p:nvSpPr>
        <p:spPr>
          <a:xfrm>
            <a:off x="801376" y="2174875"/>
            <a:ext cx="3696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dato 6"/>
          <p:cNvSpPr>
            <a:spLocks noGrp="1"/>
          </p:cNvSpPr>
          <p:nvPr>
            <p:ph type="dt" sz="half" idx="10"/>
          </p:nvPr>
        </p:nvSpPr>
        <p:spPr/>
        <p:txBody>
          <a:bodyPr/>
          <a:lstStyle/>
          <a:p>
            <a:fld id="{96458097-E983-EF42-8606-8C7E52A97029}" type="datetimeFigureOut">
              <a:rPr lang="da-DK" smtClean="0"/>
              <a:t>22/11/15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139894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96458097-E983-EF42-8606-8C7E52A97029}" type="datetimeFigureOut">
              <a:rPr lang="da-DK" smtClean="0"/>
              <a:t>22/11/15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353658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6458097-E983-EF42-8606-8C7E52A97029}" type="datetimeFigureOut">
              <a:rPr lang="da-DK" smtClean="0"/>
              <a:t>22/11/15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32012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710654" y="273050"/>
            <a:ext cx="2754859" cy="1162050"/>
          </a:xfrm>
        </p:spPr>
        <p:txBody>
          <a:bodyPr anchor="b"/>
          <a:lstStyle>
            <a:lvl1pPr algn="l">
              <a:defRPr sz="2000" b="1"/>
            </a:lvl1pPr>
          </a:lstStyle>
          <a:p>
            <a:r>
              <a:rPr lang="da-DK" smtClean="0"/>
              <a:t>Klik for at redigere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710654" y="1435100"/>
            <a:ext cx="275485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96458097-E983-EF42-8606-8C7E52A97029}" type="datetimeFigureOut">
              <a:rPr lang="da-DK" smtClean="0"/>
              <a:t>22/11/15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209978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96458097-E983-EF42-8606-8C7E52A97029}" type="datetimeFigureOut">
              <a:rPr lang="da-DK" smtClean="0"/>
              <a:t>22/11/15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F79113A-0813-DA4A-8515-49F3AF8E5D5F}" type="slidenum">
              <a:rPr lang="da-DK" smtClean="0"/>
              <a:t>‹nr.›</a:t>
            </a:fld>
            <a:endParaRPr lang="da-DK"/>
          </a:p>
        </p:txBody>
      </p:sp>
    </p:spTree>
    <p:extLst>
      <p:ext uri="{BB962C8B-B14F-4D97-AF65-F5344CB8AC3E}">
        <p14:creationId xmlns:p14="http://schemas.microsoft.com/office/powerpoint/2010/main" val="3353996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756014" y="1600200"/>
            <a:ext cx="7930785" cy="4525963"/>
          </a:xfrm>
          <a:prstGeom prst="rect">
            <a:avLst/>
          </a:prstGeom>
        </p:spPr>
        <p:txBody>
          <a:bodyPr vert="horz" lIns="91440" tIns="45720" rIns="91440" bIns="45720" rtlCol="0">
            <a:normAutofit/>
          </a:bodyPr>
          <a:lstStyle/>
          <a:p>
            <a:pPr lvl="0"/>
            <a:r>
              <a:rPr lang="da-DK" dirty="0" smtClean="0"/>
              <a:t>Klik for at redigere teksttypografierne i masteren</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58097-E983-EF42-8606-8C7E52A97029}" type="datetimeFigureOut">
              <a:rPr lang="da-DK" smtClean="0"/>
              <a:t>22/11/15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9113A-0813-DA4A-8515-49F3AF8E5D5F}" type="slidenum">
              <a:rPr lang="da-DK" smtClean="0"/>
              <a:t>‹nr.›</a:t>
            </a:fld>
            <a:endParaRPr lang="da-DK"/>
          </a:p>
        </p:txBody>
      </p:sp>
      <p:pic>
        <p:nvPicPr>
          <p:cNvPr id="7" name="Billede 6" descr="Italien Juli 2009 262 - version 2.jpg"/>
          <p:cNvPicPr>
            <a:picLocks noChangeAspect="1"/>
          </p:cNvPicPr>
          <p:nvPr userDrawn="1"/>
        </p:nvPicPr>
        <p:blipFill>
          <a:blip r:embed="rId13">
            <a:alphaModFix amt="58000"/>
            <a:extLst>
              <a:ext uri="{28A0092B-C50C-407E-A947-70E740481C1C}">
                <a14:useLocalDpi xmlns:a14="http://schemas.microsoft.com/office/drawing/2010/main" val="0"/>
              </a:ext>
            </a:extLst>
          </a:blip>
          <a:stretch>
            <a:fillRect/>
          </a:stretch>
        </p:blipFill>
        <p:spPr>
          <a:xfrm>
            <a:off x="0" y="0"/>
            <a:ext cx="756015" cy="6858000"/>
          </a:xfrm>
          <a:prstGeom prst="rect">
            <a:avLst/>
          </a:prstGeom>
        </p:spPr>
      </p:pic>
      <p:sp>
        <p:nvSpPr>
          <p:cNvPr id="8" name="Tekstfelt 7"/>
          <p:cNvSpPr txBox="1"/>
          <p:nvPr userDrawn="1"/>
        </p:nvSpPr>
        <p:spPr>
          <a:xfrm>
            <a:off x="294350" y="5015137"/>
            <a:ext cx="461665" cy="1623739"/>
          </a:xfrm>
          <a:prstGeom prst="rect">
            <a:avLst/>
          </a:prstGeom>
          <a:noFill/>
        </p:spPr>
        <p:txBody>
          <a:bodyPr vert="vert270" wrap="none" rtlCol="0">
            <a:spAutoFit/>
          </a:bodyPr>
          <a:lstStyle/>
          <a:p>
            <a:r>
              <a:rPr lang="da-DK" dirty="0" smtClean="0">
                <a:solidFill>
                  <a:schemeClr val="bg1"/>
                </a:solidFill>
              </a:rPr>
              <a:t>KrarupKonsult©</a:t>
            </a:r>
            <a:endParaRPr lang="da-DK" dirty="0">
              <a:solidFill>
                <a:schemeClr val="bg1"/>
              </a:solidFill>
            </a:endParaRPr>
          </a:p>
        </p:txBody>
      </p:sp>
    </p:spTree>
    <p:extLst>
      <p:ext uri="{BB962C8B-B14F-4D97-AF65-F5344CB8AC3E}">
        <p14:creationId xmlns:p14="http://schemas.microsoft.com/office/powerpoint/2010/main" val="1430987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dirty="0" smtClean="0"/>
              <a:t>12 ugers efteruddannelse til dagplejere</a:t>
            </a:r>
            <a:endParaRPr lang="da-DK" dirty="0"/>
          </a:p>
        </p:txBody>
      </p:sp>
      <p:sp>
        <p:nvSpPr>
          <p:cNvPr id="3" name="Undertitel 2"/>
          <p:cNvSpPr>
            <a:spLocks noGrp="1"/>
          </p:cNvSpPr>
          <p:nvPr>
            <p:ph type="subTitle" idx="1"/>
          </p:nvPr>
        </p:nvSpPr>
        <p:spPr/>
        <p:txBody>
          <a:bodyPr/>
          <a:lstStyle/>
          <a:p>
            <a:r>
              <a:rPr lang="da-DK" dirty="0" smtClean="0"/>
              <a:t>Opdelt i moduler</a:t>
            </a:r>
          </a:p>
          <a:p>
            <a:r>
              <a:rPr lang="da-DK" dirty="0" smtClean="0"/>
              <a:t>Meritgivende til uddannelse</a:t>
            </a:r>
            <a:endParaRPr lang="da-DK" dirty="0"/>
          </a:p>
        </p:txBody>
      </p:sp>
    </p:spTree>
    <p:extLst>
      <p:ext uri="{BB962C8B-B14F-4D97-AF65-F5344CB8AC3E}">
        <p14:creationId xmlns:p14="http://schemas.microsoft.com/office/powerpoint/2010/main" val="2291466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6 moduler</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Læring – på skole : Modul 1-3-5</a:t>
            </a:r>
          </a:p>
          <a:p>
            <a:pPr marL="0" indent="0">
              <a:buNone/>
            </a:pPr>
            <a:endParaRPr lang="da-DK" dirty="0" smtClean="0"/>
          </a:p>
          <a:p>
            <a:r>
              <a:rPr lang="da-DK" dirty="0" smtClean="0"/>
              <a:t>Transfer – i praksis : Modul 2-4-6</a:t>
            </a:r>
          </a:p>
          <a:p>
            <a:endParaRPr lang="da-DK" dirty="0"/>
          </a:p>
          <a:p>
            <a:r>
              <a:rPr lang="da-DK" dirty="0" smtClean="0"/>
              <a:t>Indskrivningen af Aktionslæringsmoduler efter og mellem hvert skolemodul skaber transferværdi – at det, man har lært i teorien på skolen reelt bliver en del af dagplejerens praksis</a:t>
            </a:r>
          </a:p>
          <a:p>
            <a:endParaRPr lang="da-DK" dirty="0"/>
          </a:p>
          <a:p>
            <a:r>
              <a:rPr lang="da-DK" b="1" u="sng" dirty="0" smtClean="0">
                <a:solidFill>
                  <a:srgbClr val="FF0000"/>
                </a:solidFill>
              </a:rPr>
              <a:t>Dagplejeren er i uddannelsesforløb fra 1. dag på skolen, til modul 6 er afsluttet</a:t>
            </a:r>
          </a:p>
          <a:p>
            <a:pPr marL="0" indent="0">
              <a:buNone/>
            </a:pPr>
            <a:endParaRPr lang="da-DK" dirty="0" smtClean="0"/>
          </a:p>
          <a:p>
            <a:pPr marL="0" indent="0">
              <a:buNone/>
            </a:pPr>
            <a:endParaRPr lang="da-DK" dirty="0"/>
          </a:p>
        </p:txBody>
      </p:sp>
    </p:spTree>
    <p:extLst>
      <p:ext uri="{BB962C8B-B14F-4D97-AF65-F5344CB8AC3E}">
        <p14:creationId xmlns:p14="http://schemas.microsoft.com/office/powerpoint/2010/main" val="78347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Organiseringen</a:t>
            </a:r>
            <a:endParaRPr lang="da-DK" dirty="0"/>
          </a:p>
        </p:txBody>
      </p:sp>
      <p:sp>
        <p:nvSpPr>
          <p:cNvPr id="3" name="Pladsholder til indhold 2"/>
          <p:cNvSpPr>
            <a:spLocks noGrp="1"/>
          </p:cNvSpPr>
          <p:nvPr>
            <p:ph idx="1"/>
          </p:nvPr>
        </p:nvSpPr>
        <p:spPr/>
        <p:txBody>
          <a:bodyPr>
            <a:normAutofit fontScale="92500"/>
          </a:bodyPr>
          <a:lstStyle/>
          <a:p>
            <a:r>
              <a:rPr lang="da-DK" dirty="0" smtClean="0"/>
              <a:t>Mellem skole og aktionslæringen:</a:t>
            </a:r>
          </a:p>
          <a:p>
            <a:endParaRPr lang="da-DK" dirty="0"/>
          </a:p>
          <a:p>
            <a:r>
              <a:rPr lang="da-DK" dirty="0" smtClean="0"/>
              <a:t>Dagplejen formulerer sit aktionslæringsprojekt på skolen</a:t>
            </a:r>
          </a:p>
          <a:p>
            <a:r>
              <a:rPr lang="da-DK" dirty="0" smtClean="0"/>
              <a:t>Pædagogen er på skolen og arbejder understøttende </a:t>
            </a:r>
            <a:r>
              <a:rPr lang="da-DK" dirty="0" err="1" smtClean="0"/>
              <a:t>ifht</a:t>
            </a:r>
            <a:r>
              <a:rPr lang="da-DK" dirty="0" smtClean="0"/>
              <a:t> dagplejerens udarbejdelse af aktionslæringsprojekt, og kan derfor fortsætte understøttelsen i aktionslærings-perioden i hjemmet og heldagslegestuen</a:t>
            </a:r>
            <a:endParaRPr lang="da-DK" dirty="0"/>
          </a:p>
        </p:txBody>
      </p:sp>
    </p:spTree>
    <p:extLst>
      <p:ext uri="{BB962C8B-B14F-4D97-AF65-F5344CB8AC3E}">
        <p14:creationId xmlns:p14="http://schemas.microsoft.com/office/powerpoint/2010/main" val="229777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Organiseringen</a:t>
            </a:r>
            <a:endParaRPr lang="da-DK" dirty="0"/>
          </a:p>
        </p:txBody>
      </p:sp>
      <p:sp>
        <p:nvSpPr>
          <p:cNvPr id="3" name="Pladsholder til indhold 2"/>
          <p:cNvSpPr>
            <a:spLocks noGrp="1"/>
          </p:cNvSpPr>
          <p:nvPr>
            <p:ph idx="1"/>
          </p:nvPr>
        </p:nvSpPr>
        <p:spPr/>
        <p:txBody>
          <a:bodyPr>
            <a:normAutofit lnSpcReduction="10000"/>
          </a:bodyPr>
          <a:lstStyle/>
          <a:p>
            <a:r>
              <a:rPr lang="da-DK" dirty="0" smtClean="0"/>
              <a:t>1 dagplejeteam uddannes ad gangen:</a:t>
            </a:r>
          </a:p>
          <a:p>
            <a:pPr marL="0" indent="0">
              <a:buNone/>
            </a:pPr>
            <a:r>
              <a:rPr lang="da-DK" dirty="0" smtClean="0"/>
              <a:t>4-5 dagplejere i temaet er af sted på skole på 4-5 på hinanden følgende hold</a:t>
            </a:r>
          </a:p>
          <a:p>
            <a:pPr marL="0" indent="0">
              <a:buNone/>
            </a:pPr>
            <a:endParaRPr lang="da-DK" dirty="0"/>
          </a:p>
          <a:p>
            <a:r>
              <a:rPr lang="da-DK" dirty="0" smtClean="0"/>
              <a:t>Heldagslegestuen er lærings – omdrejningspunktet : Aktionslæringen er i fokus, Pædagogen er ofte deltagende på hele heldagslegestuen, og er understøttende </a:t>
            </a:r>
            <a:r>
              <a:rPr lang="da-DK" dirty="0" err="1" smtClean="0"/>
              <a:t>ifht</a:t>
            </a:r>
            <a:r>
              <a:rPr lang="da-DK" dirty="0" smtClean="0"/>
              <a:t>. aktionslæringen</a:t>
            </a:r>
            <a:endParaRPr lang="da-DK" dirty="0"/>
          </a:p>
        </p:txBody>
      </p:sp>
    </p:spTree>
    <p:extLst>
      <p:ext uri="{BB962C8B-B14F-4D97-AF65-F5344CB8AC3E}">
        <p14:creationId xmlns:p14="http://schemas.microsoft.com/office/powerpoint/2010/main" val="113640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siger dagplejerne?</a:t>
            </a:r>
            <a:endParaRPr lang="da-DK" dirty="0"/>
          </a:p>
        </p:txBody>
      </p:sp>
      <p:sp>
        <p:nvSpPr>
          <p:cNvPr id="3" name="Pladsholder til indhold 2"/>
          <p:cNvSpPr>
            <a:spLocks noGrp="1"/>
          </p:cNvSpPr>
          <p:nvPr>
            <p:ph idx="1"/>
          </p:nvPr>
        </p:nvSpPr>
        <p:spPr/>
        <p:txBody>
          <a:bodyPr>
            <a:normAutofit fontScale="92500" lnSpcReduction="20000"/>
          </a:bodyPr>
          <a:lstStyle/>
          <a:p>
            <a:r>
              <a:rPr lang="da-DK" dirty="0" smtClean="0"/>
              <a:t>På en skala på 1-10 for den samlede vurdering af forløbet modul 1, er der en samlet score på 9,5</a:t>
            </a:r>
          </a:p>
          <a:p>
            <a:endParaRPr lang="da-DK" dirty="0"/>
          </a:p>
          <a:p>
            <a:r>
              <a:rPr lang="da-DK" dirty="0" smtClean="0"/>
              <a:t>Kommentarer:</a:t>
            </a:r>
          </a:p>
          <a:p>
            <a:r>
              <a:rPr lang="da-DK" dirty="0" smtClean="0"/>
              <a:t>Meget lærerigt, noget man kan forstå og bruge</a:t>
            </a:r>
          </a:p>
          <a:p>
            <a:r>
              <a:rPr lang="da-DK" dirty="0" smtClean="0"/>
              <a:t>Meget spændende, udfordrende og lærerigt</a:t>
            </a:r>
          </a:p>
          <a:p>
            <a:r>
              <a:rPr lang="da-DK" dirty="0" smtClean="0"/>
              <a:t>Oversteg alle mine forventninger</a:t>
            </a:r>
          </a:p>
          <a:p>
            <a:r>
              <a:rPr lang="da-DK" dirty="0" smtClean="0"/>
              <a:t>Spændende og utroligt godt – målrettet vores område (dagplejen)</a:t>
            </a:r>
          </a:p>
        </p:txBody>
      </p:sp>
    </p:spTree>
    <p:extLst>
      <p:ext uri="{BB962C8B-B14F-4D97-AF65-F5344CB8AC3E}">
        <p14:creationId xmlns:p14="http://schemas.microsoft.com/office/powerpoint/2010/main" val="163338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smtClean="0"/>
              <a:t>Uddannelse af pædagogisk personale</a:t>
            </a:r>
            <a:endParaRPr lang="da-DK" dirty="0"/>
          </a:p>
        </p:txBody>
      </p:sp>
      <p:sp>
        <p:nvSpPr>
          <p:cNvPr id="3" name="Pladsholder til indhold 2"/>
          <p:cNvSpPr>
            <a:spLocks noGrp="1"/>
          </p:cNvSpPr>
          <p:nvPr>
            <p:ph idx="1"/>
          </p:nvPr>
        </p:nvSpPr>
        <p:spPr/>
        <p:txBody>
          <a:bodyPr>
            <a:normAutofit lnSpcReduction="10000"/>
          </a:bodyPr>
          <a:lstStyle/>
          <a:p>
            <a:r>
              <a:rPr lang="da-DK" dirty="0" smtClean="0"/>
              <a:t>ICDP-certificering for alt pædagogisk personale</a:t>
            </a:r>
          </a:p>
          <a:p>
            <a:endParaRPr lang="da-DK" dirty="0"/>
          </a:p>
          <a:p>
            <a:r>
              <a:rPr lang="da-DK" dirty="0" smtClean="0"/>
              <a:t>Mere individuelt tilrettelagte uddannelsestiltag følger – vi er nysgerrige på de oplevede behov</a:t>
            </a:r>
          </a:p>
          <a:p>
            <a:endParaRPr lang="da-DK" dirty="0"/>
          </a:p>
          <a:p>
            <a:r>
              <a:rPr lang="da-DK" dirty="0" smtClean="0"/>
              <a:t>Ændring i tilsynet, mere konsultativt, tilsynsmanual for at kvalitetssikre tilsynet</a:t>
            </a:r>
          </a:p>
          <a:p>
            <a:endParaRPr lang="da-DK" dirty="0"/>
          </a:p>
          <a:p>
            <a:endParaRPr lang="da-DK" dirty="0"/>
          </a:p>
        </p:txBody>
      </p:sp>
    </p:spTree>
    <p:extLst>
      <p:ext uri="{BB962C8B-B14F-4D97-AF65-F5344CB8AC3E}">
        <p14:creationId xmlns:p14="http://schemas.microsoft.com/office/powerpoint/2010/main" val="28424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 Og økonomi?</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smtClean="0"/>
              <a:t>Kompetencefonden dækker 80% af uddannelsesafgiften, både for dagplejeuddannelsen og for pædagoguddannelsen</a:t>
            </a:r>
            <a:endParaRPr lang="da-DK" dirty="0"/>
          </a:p>
          <a:p>
            <a:endParaRPr lang="da-DK" dirty="0" smtClean="0"/>
          </a:p>
          <a:p>
            <a:r>
              <a:rPr lang="da-DK" dirty="0" smtClean="0"/>
              <a:t>VEU dækker </a:t>
            </a:r>
            <a:r>
              <a:rPr lang="da-DK" dirty="0" err="1" smtClean="0"/>
              <a:t>ca</a:t>
            </a:r>
            <a:r>
              <a:rPr lang="da-DK" dirty="0" smtClean="0"/>
              <a:t> 50% af vikardækningen – vi bruger derudover huller og gæstesystemet. Har bl.a. afholdt mere ferie end vanligt i de traditionelle ’ferieuger’.</a:t>
            </a:r>
          </a:p>
          <a:p>
            <a:r>
              <a:rPr lang="da-DK" dirty="0" smtClean="0"/>
              <a:t>Rotationsvikar dækker mere end 100% af vikardækningen – en stor succes!</a:t>
            </a:r>
          </a:p>
          <a:p>
            <a:r>
              <a:rPr lang="da-DK" dirty="0" smtClean="0"/>
              <a:t>Udnyttelse af kortere perioder med overkapacitet i lokalområder</a:t>
            </a:r>
          </a:p>
          <a:p>
            <a:r>
              <a:rPr lang="da-DK" dirty="0" smtClean="0"/>
              <a:t>Der satses stærkt på denne uddannelse</a:t>
            </a:r>
            <a:endParaRPr lang="da-DK" dirty="0"/>
          </a:p>
        </p:txBody>
      </p:sp>
    </p:spTree>
    <p:extLst>
      <p:ext uri="{BB962C8B-B14F-4D97-AF65-F5344CB8AC3E}">
        <p14:creationId xmlns:p14="http://schemas.microsoft.com/office/powerpoint/2010/main" val="3315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Baggrund</a:t>
            </a:r>
            <a:endParaRPr lang="da-DK" dirty="0"/>
          </a:p>
        </p:txBody>
      </p:sp>
      <p:sp>
        <p:nvSpPr>
          <p:cNvPr id="3" name="Pladsholder til indhold 2"/>
          <p:cNvSpPr>
            <a:spLocks noGrp="1"/>
          </p:cNvSpPr>
          <p:nvPr>
            <p:ph idx="1"/>
          </p:nvPr>
        </p:nvSpPr>
        <p:spPr/>
        <p:txBody>
          <a:bodyPr>
            <a:normAutofit fontScale="85000" lnSpcReduction="20000"/>
          </a:bodyPr>
          <a:lstStyle/>
          <a:p>
            <a:r>
              <a:rPr lang="da-DK" dirty="0"/>
              <a:t>3 måneders meritgivende </a:t>
            </a:r>
            <a:r>
              <a:rPr lang="da-DK" dirty="0" smtClean="0"/>
              <a:t>(efter)uddannelse </a:t>
            </a:r>
            <a:r>
              <a:rPr lang="da-DK" dirty="0"/>
              <a:t>for dagplejere, gennemført i 3 moduler, sammensat af AMU</a:t>
            </a:r>
            <a:r>
              <a:rPr lang="da-DK" dirty="0" smtClean="0"/>
              <a:t>-mål.</a:t>
            </a:r>
            <a:endParaRPr lang="da-DK" dirty="0"/>
          </a:p>
          <a:p>
            <a:r>
              <a:rPr lang="da-DK" dirty="0"/>
              <a:t>Med udgangspunkt i </a:t>
            </a:r>
            <a:r>
              <a:rPr lang="da-DK" b="1" dirty="0"/>
              <a:t>Ole Henrik Hansens </a:t>
            </a:r>
            <a:r>
              <a:rPr lang="da-DK" dirty="0"/>
              <a:t>10 pkt. doktrin om god dagpleje (Dagplejen i Danmark, 2013), </a:t>
            </a:r>
            <a:r>
              <a:rPr lang="da-DK" b="1" dirty="0"/>
              <a:t>Susan Harts </a:t>
            </a:r>
            <a:r>
              <a:rPr lang="da-DK" dirty="0"/>
              <a:t>forskning og nyeste viden om </a:t>
            </a:r>
            <a:r>
              <a:rPr lang="da-DK" dirty="0" err="1"/>
              <a:t>neuropædagogik</a:t>
            </a:r>
            <a:r>
              <a:rPr lang="da-DK" dirty="0"/>
              <a:t> og </a:t>
            </a:r>
            <a:r>
              <a:rPr lang="da-DK" dirty="0" err="1"/>
              <a:t>mentalisering</a:t>
            </a:r>
            <a:r>
              <a:rPr lang="da-DK" dirty="0"/>
              <a:t> , </a:t>
            </a:r>
            <a:r>
              <a:rPr lang="da-DK" b="1" dirty="0"/>
              <a:t>Karsten Hundiedes </a:t>
            </a:r>
            <a:r>
              <a:rPr lang="da-DK" dirty="0"/>
              <a:t>forskning og ICDP,  nyeste viden om væsentligheden i  at kunne sikre barnets </a:t>
            </a:r>
            <a:r>
              <a:rPr lang="da-DK" b="1" dirty="0"/>
              <a:t>sprogudvikling</a:t>
            </a:r>
            <a:r>
              <a:rPr lang="da-DK" dirty="0"/>
              <a:t> før det er 3 år, samt viden om </a:t>
            </a:r>
            <a:r>
              <a:rPr lang="da-DK" b="1" dirty="0"/>
              <a:t>krop og bevægelse</a:t>
            </a:r>
            <a:r>
              <a:rPr lang="da-DK" dirty="0"/>
              <a:t>, og </a:t>
            </a:r>
            <a:r>
              <a:rPr lang="da-DK" b="1" dirty="0"/>
              <a:t>IT-</a:t>
            </a:r>
            <a:r>
              <a:rPr lang="da-DK" b="1" dirty="0" smtClean="0"/>
              <a:t>pædagogik</a:t>
            </a:r>
            <a:r>
              <a:rPr lang="da-DK" dirty="0"/>
              <a:t> </a:t>
            </a:r>
            <a:r>
              <a:rPr lang="da-DK" dirty="0" smtClean="0"/>
              <a:t>og </a:t>
            </a:r>
            <a:r>
              <a:rPr lang="da-DK" b="1" dirty="0" smtClean="0"/>
              <a:t>didaktik </a:t>
            </a:r>
            <a:r>
              <a:rPr lang="da-DK" dirty="0" smtClean="0"/>
              <a:t>tilrettelægges </a:t>
            </a:r>
            <a:r>
              <a:rPr lang="da-DK" dirty="0"/>
              <a:t>uddannelsen, så den er målrettet dagplejere. </a:t>
            </a:r>
          </a:p>
          <a:p>
            <a:endParaRPr lang="da-DK" dirty="0"/>
          </a:p>
        </p:txBody>
      </p:sp>
    </p:spTree>
    <p:extLst>
      <p:ext uri="{BB962C8B-B14F-4D97-AF65-F5344CB8AC3E}">
        <p14:creationId xmlns:p14="http://schemas.microsoft.com/office/powerpoint/2010/main" val="260353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dirty="0" smtClean="0"/>
              <a:t/>
            </a:r>
            <a:br>
              <a:rPr lang="da-DK" sz="3200" dirty="0" smtClean="0"/>
            </a:br>
            <a:r>
              <a:rPr lang="da-DK" sz="3200" dirty="0" smtClean="0"/>
              <a:t>’Rapport om Dagplejen i Danmark’</a:t>
            </a:r>
            <a:br>
              <a:rPr lang="da-DK" sz="3200" dirty="0" smtClean="0"/>
            </a:br>
            <a:r>
              <a:rPr lang="da-DK" sz="3200" dirty="0" smtClean="0"/>
              <a:t>Juni 2013, Ole Henrik Hansen</a:t>
            </a:r>
            <a:br>
              <a:rPr lang="da-DK" sz="3200" dirty="0" smtClean="0"/>
            </a:br>
            <a:endParaRPr lang="da-DK" sz="3200" dirty="0"/>
          </a:p>
        </p:txBody>
      </p:sp>
      <p:sp>
        <p:nvSpPr>
          <p:cNvPr id="3" name="Pladsholder til indhold 2"/>
          <p:cNvSpPr>
            <a:spLocks noGrp="1"/>
          </p:cNvSpPr>
          <p:nvPr>
            <p:ph idx="1"/>
          </p:nvPr>
        </p:nvSpPr>
        <p:spPr/>
        <p:txBody>
          <a:bodyPr>
            <a:normAutofit fontScale="92500" lnSpcReduction="10000"/>
          </a:bodyPr>
          <a:lstStyle/>
          <a:p>
            <a:r>
              <a:rPr lang="en-US" i="1" dirty="0" err="1" smtClean="0"/>
              <a:t>Konklusion</a:t>
            </a:r>
            <a:r>
              <a:rPr lang="en-US" i="1" dirty="0" smtClean="0"/>
              <a:t>:</a:t>
            </a:r>
          </a:p>
          <a:p>
            <a:r>
              <a:rPr lang="en-US" dirty="0" smtClean="0"/>
              <a:t>En </a:t>
            </a:r>
            <a:r>
              <a:rPr lang="en-US" dirty="0"/>
              <a:t>relevant </a:t>
            </a:r>
            <a:r>
              <a:rPr lang="en-US" dirty="0" err="1" smtClean="0"/>
              <a:t>tolkning</a:t>
            </a:r>
            <a:r>
              <a:rPr lang="en-US" dirty="0"/>
              <a:t> </a:t>
            </a:r>
            <a:r>
              <a:rPr lang="en-US" dirty="0" err="1" smtClean="0"/>
              <a:t>vil</a:t>
            </a:r>
            <a:r>
              <a:rPr lang="en-US" dirty="0" smtClean="0"/>
              <a:t> </a:t>
            </a:r>
            <a:r>
              <a:rPr lang="en-US" dirty="0" err="1"/>
              <a:t>være</a:t>
            </a:r>
            <a:r>
              <a:rPr lang="en-US" dirty="0"/>
              <a:t>, at der hos </a:t>
            </a:r>
            <a:r>
              <a:rPr lang="en-US" b="1" i="1" u="sng" dirty="0" err="1"/>
              <a:t>nogle</a:t>
            </a:r>
            <a:r>
              <a:rPr lang="en-US" b="1" i="1" u="sng" dirty="0"/>
              <a:t> </a:t>
            </a:r>
            <a:r>
              <a:rPr lang="en-US" b="1" i="1" u="sng" dirty="0" err="1"/>
              <a:t>dagplejere</a:t>
            </a:r>
            <a:r>
              <a:rPr lang="en-US" b="1" i="1" u="sng" dirty="0"/>
              <a:t> </a:t>
            </a:r>
            <a:r>
              <a:rPr lang="en-US" b="1" i="1" u="sng" dirty="0" err="1"/>
              <a:t>synes</a:t>
            </a:r>
            <a:r>
              <a:rPr lang="en-US" b="1" i="1" u="sng" dirty="0"/>
              <a:t> at mangle </a:t>
            </a:r>
            <a:r>
              <a:rPr lang="en-US" b="1" i="1" u="sng" dirty="0" err="1"/>
              <a:t>faglige</a:t>
            </a:r>
            <a:r>
              <a:rPr lang="en-US" b="1" i="1" u="sng" dirty="0"/>
              <a:t> </a:t>
            </a:r>
            <a:r>
              <a:rPr lang="en-US" b="1" i="1" u="sng" dirty="0" err="1"/>
              <a:t>eller</a:t>
            </a:r>
            <a:r>
              <a:rPr lang="en-US" b="1" i="1" u="sng" dirty="0"/>
              <a:t> </a:t>
            </a:r>
            <a:r>
              <a:rPr lang="en-US" b="1" i="1" u="sng" dirty="0" err="1" smtClean="0"/>
              <a:t>personlige</a:t>
            </a:r>
            <a:r>
              <a:rPr lang="da-DK" dirty="0"/>
              <a:t> </a:t>
            </a:r>
            <a:r>
              <a:rPr lang="en-US" b="1" i="1" u="sng" dirty="0" err="1" smtClean="0"/>
              <a:t>kompetencer</a:t>
            </a:r>
            <a:r>
              <a:rPr lang="en-US" b="1" i="1" u="sng" dirty="0" smtClean="0"/>
              <a:t> </a:t>
            </a:r>
            <a:r>
              <a:rPr lang="en-US" b="1" i="1" u="sng" dirty="0" err="1"/>
              <a:t>eller</a:t>
            </a:r>
            <a:r>
              <a:rPr lang="en-US" b="1" i="1" u="sng" dirty="0"/>
              <a:t> </a:t>
            </a:r>
            <a:r>
              <a:rPr lang="en-US" b="1" i="1" u="sng" dirty="0" err="1"/>
              <a:t>begge</a:t>
            </a:r>
            <a:r>
              <a:rPr lang="en-US" b="1" i="1" u="sng" dirty="0"/>
              <a:t> dele</a:t>
            </a:r>
            <a:r>
              <a:rPr lang="en-US" dirty="0"/>
              <a:t> </a:t>
            </a:r>
            <a:r>
              <a:rPr lang="en-US" dirty="0" err="1"/>
              <a:t>Det</a:t>
            </a:r>
            <a:r>
              <a:rPr lang="en-US" dirty="0"/>
              <a:t> </a:t>
            </a:r>
            <a:r>
              <a:rPr lang="en-US" dirty="0" err="1"/>
              <a:t>er</a:t>
            </a:r>
            <a:r>
              <a:rPr lang="en-US" dirty="0"/>
              <a:t> </a:t>
            </a:r>
            <a:r>
              <a:rPr lang="en-US" dirty="0" err="1"/>
              <a:t>ikke</a:t>
            </a:r>
            <a:r>
              <a:rPr lang="en-US" dirty="0"/>
              <a:t> </a:t>
            </a:r>
            <a:r>
              <a:rPr lang="en-US" dirty="0" err="1"/>
              <a:t>ønskværdigt</a:t>
            </a:r>
            <a:r>
              <a:rPr lang="en-US" dirty="0"/>
              <a:t> at have </a:t>
            </a:r>
            <a:r>
              <a:rPr lang="en-US" dirty="0" err="1"/>
              <a:t>dagplejere</a:t>
            </a:r>
            <a:r>
              <a:rPr lang="en-US" dirty="0"/>
              <a:t>, der </a:t>
            </a:r>
            <a:r>
              <a:rPr lang="en-US" dirty="0" err="1"/>
              <a:t>skælder</a:t>
            </a:r>
            <a:r>
              <a:rPr lang="en-US" dirty="0"/>
              <a:t> et barn </a:t>
            </a:r>
            <a:r>
              <a:rPr lang="en-US" dirty="0" err="1" smtClean="0"/>
              <a:t>ud</a:t>
            </a:r>
            <a:r>
              <a:rPr lang="da-DK" dirty="0"/>
              <a:t> </a:t>
            </a:r>
            <a:r>
              <a:rPr lang="en-US" dirty="0" smtClean="0"/>
              <a:t>over</a:t>
            </a:r>
            <a:r>
              <a:rPr lang="en-US" dirty="0"/>
              <a:t>, at </a:t>
            </a:r>
            <a:r>
              <a:rPr lang="en-US" dirty="0" err="1"/>
              <a:t>barnet</a:t>
            </a:r>
            <a:r>
              <a:rPr lang="en-US" dirty="0"/>
              <a:t> </a:t>
            </a:r>
            <a:r>
              <a:rPr lang="en-US" dirty="0" err="1"/>
              <a:t>græder</a:t>
            </a:r>
            <a:r>
              <a:rPr lang="en-US" dirty="0"/>
              <a:t>, </a:t>
            </a:r>
            <a:r>
              <a:rPr lang="en-US" dirty="0" err="1"/>
              <a:t>når</a:t>
            </a:r>
            <a:r>
              <a:rPr lang="en-US" dirty="0"/>
              <a:t> </a:t>
            </a:r>
            <a:r>
              <a:rPr lang="en-US" dirty="0" err="1"/>
              <a:t>moren</a:t>
            </a:r>
            <a:r>
              <a:rPr lang="en-US" dirty="0"/>
              <a:t> </a:t>
            </a:r>
            <a:r>
              <a:rPr lang="en-US" dirty="0" err="1"/>
              <a:t>går</a:t>
            </a:r>
            <a:r>
              <a:rPr lang="en-US" dirty="0"/>
              <a:t>. (…)  der </a:t>
            </a:r>
            <a:r>
              <a:rPr lang="en-US" dirty="0" err="1"/>
              <a:t>burde</a:t>
            </a:r>
            <a:r>
              <a:rPr lang="en-US" dirty="0"/>
              <a:t> </a:t>
            </a:r>
            <a:r>
              <a:rPr lang="en-US" dirty="0" err="1"/>
              <a:t>satses</a:t>
            </a:r>
            <a:r>
              <a:rPr lang="en-US" dirty="0"/>
              <a:t> </a:t>
            </a:r>
            <a:r>
              <a:rPr lang="en-US" dirty="0" err="1"/>
              <a:t>på</a:t>
            </a:r>
            <a:r>
              <a:rPr lang="en-US" dirty="0"/>
              <a:t> en </a:t>
            </a:r>
            <a:r>
              <a:rPr lang="en-US" dirty="0" err="1"/>
              <a:t>faglig</a:t>
            </a:r>
            <a:r>
              <a:rPr lang="en-US" dirty="0"/>
              <a:t> </a:t>
            </a:r>
            <a:r>
              <a:rPr lang="en-US" dirty="0" err="1"/>
              <a:t>og</a:t>
            </a:r>
            <a:r>
              <a:rPr lang="en-US" dirty="0"/>
              <a:t> </a:t>
            </a:r>
            <a:r>
              <a:rPr lang="en-US" dirty="0" err="1" smtClean="0"/>
              <a:t>personlig</a:t>
            </a:r>
            <a:r>
              <a:rPr lang="da-DK" dirty="0"/>
              <a:t> </a:t>
            </a:r>
            <a:r>
              <a:rPr lang="en-US" dirty="0" smtClean="0"/>
              <a:t>screening </a:t>
            </a:r>
            <a:r>
              <a:rPr lang="en-US" dirty="0" err="1"/>
              <a:t>af</a:t>
            </a:r>
            <a:r>
              <a:rPr lang="en-US" dirty="0"/>
              <a:t> </a:t>
            </a:r>
            <a:r>
              <a:rPr lang="en-US" dirty="0" err="1"/>
              <a:t>dagplejere</a:t>
            </a:r>
            <a:r>
              <a:rPr lang="en-US" dirty="0"/>
              <a:t> </a:t>
            </a:r>
            <a:r>
              <a:rPr lang="en-US" dirty="0" err="1"/>
              <a:t>inden</a:t>
            </a:r>
            <a:r>
              <a:rPr lang="en-US" dirty="0"/>
              <a:t> </a:t>
            </a:r>
            <a:r>
              <a:rPr lang="en-US" dirty="0" err="1"/>
              <a:t>ansættelse</a:t>
            </a:r>
            <a:r>
              <a:rPr lang="en-US" dirty="0"/>
              <a:t>, </a:t>
            </a:r>
            <a:r>
              <a:rPr lang="en-US" dirty="0" err="1"/>
              <a:t>flere</a:t>
            </a:r>
            <a:r>
              <a:rPr lang="en-US" dirty="0"/>
              <a:t> </a:t>
            </a:r>
            <a:r>
              <a:rPr lang="en-US" dirty="0" err="1"/>
              <a:t>tilsyn</a:t>
            </a:r>
            <a:r>
              <a:rPr lang="en-US" b="1" i="1" u="sng" dirty="0"/>
              <a:t> </a:t>
            </a:r>
            <a:r>
              <a:rPr lang="en-US" b="1" i="1" u="sng" dirty="0" err="1"/>
              <a:t>og</a:t>
            </a:r>
            <a:r>
              <a:rPr lang="en-US" b="1" i="1" u="sng" dirty="0"/>
              <a:t> </a:t>
            </a:r>
            <a:r>
              <a:rPr lang="en-US" b="1" i="1" u="sng" dirty="0" err="1"/>
              <a:t>bedre</a:t>
            </a:r>
            <a:r>
              <a:rPr lang="en-US" b="1" i="1" u="sng" dirty="0"/>
              <a:t> </a:t>
            </a:r>
            <a:r>
              <a:rPr lang="en-US" b="1" i="1" u="sng" dirty="0" err="1"/>
              <a:t>uddannelse</a:t>
            </a:r>
            <a:r>
              <a:rPr lang="en-US" b="1" i="1" u="sng" dirty="0"/>
              <a:t> </a:t>
            </a:r>
            <a:r>
              <a:rPr lang="en-US" b="1" i="1" u="sng" dirty="0" err="1"/>
              <a:t>af</a:t>
            </a:r>
            <a:r>
              <a:rPr lang="en-US" b="1" i="1" u="sng" dirty="0"/>
              <a:t> </a:t>
            </a:r>
            <a:r>
              <a:rPr lang="en-US" b="1" i="1" u="sng" dirty="0" err="1"/>
              <a:t>dagplejere</a:t>
            </a:r>
            <a:r>
              <a:rPr lang="en-US" b="1" i="1" u="sng" dirty="0"/>
              <a:t>.</a:t>
            </a:r>
            <a:r>
              <a:rPr lang="en-US" dirty="0"/>
              <a:t> </a:t>
            </a:r>
            <a:endParaRPr lang="da-DK" dirty="0"/>
          </a:p>
          <a:p>
            <a:endParaRPr lang="da-DK" dirty="0"/>
          </a:p>
        </p:txBody>
      </p:sp>
    </p:spTree>
    <p:extLst>
      <p:ext uri="{BB962C8B-B14F-4D97-AF65-F5344CB8AC3E}">
        <p14:creationId xmlns:p14="http://schemas.microsoft.com/office/powerpoint/2010/main" val="383416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dirty="0" smtClean="0"/>
              <a:t/>
            </a:r>
            <a:br>
              <a:rPr lang="da-DK" sz="3200" dirty="0" smtClean="0"/>
            </a:br>
            <a:r>
              <a:rPr lang="da-DK" sz="3200" dirty="0" smtClean="0"/>
              <a:t>’Rapport om Dagplejen i Danmark’</a:t>
            </a:r>
            <a:br>
              <a:rPr lang="da-DK" sz="3200" dirty="0" smtClean="0"/>
            </a:br>
            <a:r>
              <a:rPr lang="da-DK" sz="3200" dirty="0" smtClean="0"/>
              <a:t>Juni 2013, Ole Henrik Hansen</a:t>
            </a:r>
            <a:br>
              <a:rPr lang="da-DK" sz="3200" dirty="0" smtClean="0"/>
            </a:br>
            <a:endParaRPr lang="da-DK" sz="3200" dirty="0"/>
          </a:p>
        </p:txBody>
      </p:sp>
      <p:sp>
        <p:nvSpPr>
          <p:cNvPr id="3" name="Pladsholder til indhold 2"/>
          <p:cNvSpPr>
            <a:spLocks noGrp="1"/>
          </p:cNvSpPr>
          <p:nvPr>
            <p:ph idx="1"/>
          </p:nvPr>
        </p:nvSpPr>
        <p:spPr/>
        <p:txBody>
          <a:bodyPr>
            <a:normAutofit/>
          </a:bodyPr>
          <a:lstStyle/>
          <a:p>
            <a:pPr marL="0" indent="0">
              <a:buNone/>
            </a:pPr>
            <a:endParaRPr lang="da-DK" i="1" dirty="0"/>
          </a:p>
          <a:p>
            <a:r>
              <a:rPr lang="en-US" b="1" i="1" u="sng" dirty="0"/>
              <a:t>"</a:t>
            </a:r>
            <a:r>
              <a:rPr lang="en-US" b="1" i="1" u="sng" dirty="0" err="1"/>
              <a:t>Til</a:t>
            </a:r>
            <a:r>
              <a:rPr lang="en-US" b="1" i="1" u="sng" dirty="0"/>
              <a:t> at </a:t>
            </a:r>
            <a:r>
              <a:rPr lang="en-US" b="1" i="1" u="sng" dirty="0" err="1"/>
              <a:t>begynde</a:t>
            </a:r>
            <a:r>
              <a:rPr lang="en-US" b="1" i="1" u="sng" dirty="0"/>
              <a:t> med </a:t>
            </a:r>
            <a:r>
              <a:rPr lang="en-US" b="1" i="1" u="sng" dirty="0" err="1"/>
              <a:t>ville</a:t>
            </a:r>
            <a:r>
              <a:rPr lang="en-US" b="1" i="1" u="sng" dirty="0"/>
              <a:t> et </a:t>
            </a:r>
            <a:r>
              <a:rPr lang="en-US" b="1" i="1" u="sng" dirty="0" err="1"/>
              <a:t>uddannelsesløft</a:t>
            </a:r>
            <a:r>
              <a:rPr lang="en-US" b="1" i="1" u="sng" dirty="0"/>
              <a:t> </a:t>
            </a:r>
            <a:r>
              <a:rPr lang="en-US" b="1" i="1" u="sng" dirty="0" err="1"/>
              <a:t>på</a:t>
            </a:r>
            <a:r>
              <a:rPr lang="en-US" b="1" i="1" u="sng" dirty="0"/>
              <a:t> 12 </a:t>
            </a:r>
            <a:r>
              <a:rPr lang="en-US" b="1" i="1" u="sng" dirty="0" err="1"/>
              <a:t>uger</a:t>
            </a:r>
            <a:r>
              <a:rPr lang="en-US" b="1" i="1" u="sng" dirty="0"/>
              <a:t> </a:t>
            </a:r>
            <a:r>
              <a:rPr lang="en-US" b="1" i="1" u="sng" dirty="0" err="1"/>
              <a:t>være</a:t>
            </a:r>
            <a:r>
              <a:rPr lang="en-US" b="1" i="1" u="sng" dirty="0"/>
              <a:t> et </a:t>
            </a:r>
            <a:r>
              <a:rPr lang="en-US" b="1" i="1" u="sng" dirty="0" err="1"/>
              <a:t>stort</a:t>
            </a:r>
            <a:r>
              <a:rPr lang="en-US" b="1" i="1" u="sng" dirty="0"/>
              <a:t> </a:t>
            </a:r>
            <a:r>
              <a:rPr lang="en-US" b="1" i="1" u="sng" dirty="0" err="1"/>
              <a:t>fremskridt</a:t>
            </a:r>
            <a:r>
              <a:rPr lang="en-US" b="1" i="1" u="sng" dirty="0"/>
              <a:t>,</a:t>
            </a:r>
            <a:r>
              <a:rPr lang="en-US" b="1" i="1" u="sng" dirty="0" smtClean="0"/>
              <a:t>”</a:t>
            </a:r>
          </a:p>
          <a:p>
            <a:pPr marL="0" indent="0">
              <a:buNone/>
            </a:pPr>
            <a:endParaRPr lang="da-DK" dirty="0"/>
          </a:p>
          <a:p>
            <a:r>
              <a:rPr lang="en-US" dirty="0" err="1"/>
              <a:t>Citat</a:t>
            </a:r>
            <a:r>
              <a:rPr lang="en-US" dirty="0"/>
              <a:t>: OHH, Slide </a:t>
            </a:r>
            <a:r>
              <a:rPr lang="en-US" dirty="0" err="1"/>
              <a:t>fra</a:t>
            </a:r>
            <a:r>
              <a:rPr lang="en-US" dirty="0"/>
              <a:t> </a:t>
            </a:r>
            <a:r>
              <a:rPr lang="en-US" dirty="0" err="1"/>
              <a:t>præsentation</a:t>
            </a:r>
            <a:r>
              <a:rPr lang="en-US" dirty="0"/>
              <a:t> </a:t>
            </a:r>
            <a:r>
              <a:rPr lang="en-US" dirty="0" err="1"/>
              <a:t>af</a:t>
            </a:r>
            <a:r>
              <a:rPr lang="en-US" dirty="0"/>
              <a:t> Rapport </a:t>
            </a:r>
            <a:r>
              <a:rPr lang="en-US" dirty="0" err="1"/>
              <a:t>om</a:t>
            </a:r>
            <a:r>
              <a:rPr lang="en-US" dirty="0"/>
              <a:t> </a:t>
            </a:r>
            <a:r>
              <a:rPr lang="en-US" dirty="0" err="1"/>
              <a:t>Dagplejen</a:t>
            </a:r>
            <a:r>
              <a:rPr lang="en-US" dirty="0"/>
              <a:t> I </a:t>
            </a:r>
            <a:r>
              <a:rPr lang="en-US" dirty="0" err="1"/>
              <a:t>Danmark</a:t>
            </a:r>
            <a:endParaRPr lang="da-DK" dirty="0"/>
          </a:p>
          <a:p>
            <a:endParaRPr lang="da-DK" dirty="0"/>
          </a:p>
          <a:p>
            <a:endParaRPr lang="da-DK" dirty="0"/>
          </a:p>
        </p:txBody>
      </p:sp>
    </p:spTree>
    <p:extLst>
      <p:ext uri="{BB962C8B-B14F-4D97-AF65-F5344CB8AC3E}">
        <p14:creationId xmlns:p14="http://schemas.microsoft.com/office/powerpoint/2010/main" val="5549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a-DK" sz="3200" dirty="0" smtClean="0"/>
              <a:t/>
            </a:r>
            <a:br>
              <a:rPr lang="da-DK" sz="3200" dirty="0" smtClean="0"/>
            </a:br>
            <a:r>
              <a:rPr lang="da-DK" sz="3200" dirty="0" smtClean="0"/>
              <a:t>’Rapport om Dagplejen i Danmark’</a:t>
            </a:r>
            <a:br>
              <a:rPr lang="da-DK" sz="3200" dirty="0" smtClean="0"/>
            </a:br>
            <a:r>
              <a:rPr lang="da-DK" sz="3200" dirty="0" smtClean="0"/>
              <a:t>Juni 2013, Ole Henrik Hansen</a:t>
            </a:r>
            <a:br>
              <a:rPr lang="da-DK" sz="3200" dirty="0" smtClean="0"/>
            </a:br>
            <a:endParaRPr lang="da-DK" sz="3200" dirty="0"/>
          </a:p>
        </p:txBody>
      </p:sp>
      <p:sp>
        <p:nvSpPr>
          <p:cNvPr id="3" name="Pladsholder til indhold 2"/>
          <p:cNvSpPr>
            <a:spLocks noGrp="1"/>
          </p:cNvSpPr>
          <p:nvPr>
            <p:ph idx="1"/>
          </p:nvPr>
        </p:nvSpPr>
        <p:spPr/>
        <p:txBody>
          <a:bodyPr>
            <a:normAutofit fontScale="77500" lnSpcReduction="20000"/>
          </a:bodyPr>
          <a:lstStyle/>
          <a:p>
            <a:pPr marL="0" indent="0">
              <a:buNone/>
            </a:pPr>
            <a:r>
              <a:rPr lang="en-US" b="1" i="1" u="sng" dirty="0"/>
              <a:t>4 </a:t>
            </a:r>
            <a:r>
              <a:rPr lang="en-US" b="1" i="1" u="sng" dirty="0" err="1"/>
              <a:t>anbefalinger</a:t>
            </a:r>
            <a:endParaRPr lang="da-DK" dirty="0"/>
          </a:p>
          <a:p>
            <a:pPr marL="0" indent="0">
              <a:buNone/>
            </a:pPr>
            <a:r>
              <a:rPr lang="en-US" b="1" i="1" dirty="0">
                <a:solidFill>
                  <a:srgbClr val="FF0000"/>
                </a:solidFill>
              </a:rPr>
              <a:t>1. </a:t>
            </a:r>
            <a:r>
              <a:rPr lang="en-US" b="1" i="1" dirty="0" err="1">
                <a:solidFill>
                  <a:srgbClr val="FF0000"/>
                </a:solidFill>
              </a:rPr>
              <a:t>Pædagogisk</a:t>
            </a:r>
            <a:r>
              <a:rPr lang="en-US" b="1" i="1" dirty="0">
                <a:solidFill>
                  <a:srgbClr val="FF0000"/>
                </a:solidFill>
              </a:rPr>
              <a:t> </a:t>
            </a:r>
            <a:r>
              <a:rPr lang="en-US" b="1" i="1" dirty="0" err="1">
                <a:solidFill>
                  <a:srgbClr val="FF0000"/>
                </a:solidFill>
              </a:rPr>
              <a:t>og</a:t>
            </a:r>
            <a:r>
              <a:rPr lang="en-US" b="1" i="1" dirty="0">
                <a:solidFill>
                  <a:srgbClr val="FF0000"/>
                </a:solidFill>
              </a:rPr>
              <a:t> </a:t>
            </a:r>
            <a:r>
              <a:rPr lang="en-US" b="1" i="1" dirty="0" err="1">
                <a:solidFill>
                  <a:srgbClr val="FF0000"/>
                </a:solidFill>
              </a:rPr>
              <a:t>didaktisk</a:t>
            </a:r>
            <a:r>
              <a:rPr lang="en-US" b="1" i="1" dirty="0">
                <a:solidFill>
                  <a:srgbClr val="FF0000"/>
                </a:solidFill>
              </a:rPr>
              <a:t> </a:t>
            </a:r>
            <a:r>
              <a:rPr lang="en-US" b="1" i="1" dirty="0" err="1">
                <a:solidFill>
                  <a:srgbClr val="FF0000"/>
                </a:solidFill>
              </a:rPr>
              <a:t>uddannelse</a:t>
            </a:r>
            <a:r>
              <a:rPr lang="en-US" b="1" i="1" dirty="0">
                <a:solidFill>
                  <a:srgbClr val="FF0000"/>
                </a:solidFill>
              </a:rPr>
              <a:t> </a:t>
            </a:r>
            <a:r>
              <a:rPr lang="en-US" b="1" i="1" dirty="0" err="1">
                <a:solidFill>
                  <a:srgbClr val="FF0000"/>
                </a:solidFill>
              </a:rPr>
              <a:t>af</a:t>
            </a:r>
            <a:r>
              <a:rPr lang="en-US" b="1" i="1" dirty="0">
                <a:solidFill>
                  <a:srgbClr val="FF0000"/>
                </a:solidFill>
              </a:rPr>
              <a:t> </a:t>
            </a:r>
            <a:r>
              <a:rPr lang="en-US" b="1" i="1" dirty="0" err="1">
                <a:solidFill>
                  <a:srgbClr val="FF0000"/>
                </a:solidFill>
              </a:rPr>
              <a:t>dagplejere</a:t>
            </a:r>
            <a:r>
              <a:rPr lang="en-US" b="1" i="1" dirty="0">
                <a:solidFill>
                  <a:srgbClr val="FF0000"/>
                </a:solidFill>
              </a:rPr>
              <a:t> </a:t>
            </a:r>
            <a:r>
              <a:rPr lang="en-US" b="1" i="1" dirty="0" err="1">
                <a:solidFill>
                  <a:srgbClr val="FF0000"/>
                </a:solidFill>
              </a:rPr>
              <a:t>vil</a:t>
            </a:r>
            <a:r>
              <a:rPr lang="en-US" b="1" i="1" dirty="0">
                <a:solidFill>
                  <a:srgbClr val="FF0000"/>
                </a:solidFill>
              </a:rPr>
              <a:t> </a:t>
            </a:r>
            <a:r>
              <a:rPr lang="en-US" b="1" i="1" dirty="0" err="1">
                <a:solidFill>
                  <a:srgbClr val="FF0000"/>
                </a:solidFill>
              </a:rPr>
              <a:t>være</a:t>
            </a:r>
            <a:r>
              <a:rPr lang="en-US" b="1" i="1" dirty="0">
                <a:solidFill>
                  <a:srgbClr val="FF0000"/>
                </a:solidFill>
              </a:rPr>
              <a:t> en </a:t>
            </a:r>
            <a:r>
              <a:rPr lang="en-US" b="1" i="1" dirty="0" err="1">
                <a:solidFill>
                  <a:srgbClr val="FF0000"/>
                </a:solidFill>
              </a:rPr>
              <a:t>fordel</a:t>
            </a:r>
            <a:r>
              <a:rPr lang="en-US" b="1" i="1" dirty="0">
                <a:solidFill>
                  <a:srgbClr val="FF0000"/>
                </a:solidFill>
              </a:rPr>
              <a:t>.</a:t>
            </a:r>
            <a:endParaRPr lang="da-DK" b="1" i="1" dirty="0">
              <a:solidFill>
                <a:srgbClr val="FF0000"/>
              </a:solidFill>
            </a:endParaRPr>
          </a:p>
          <a:p>
            <a:pPr marL="0" indent="0">
              <a:buNone/>
            </a:pPr>
            <a:r>
              <a:rPr lang="en-US" dirty="0"/>
              <a:t>2. Screening </a:t>
            </a:r>
            <a:r>
              <a:rPr lang="en-US" dirty="0" err="1"/>
              <a:t>af</a:t>
            </a:r>
            <a:r>
              <a:rPr lang="en-US" dirty="0"/>
              <a:t> </a:t>
            </a:r>
            <a:r>
              <a:rPr lang="en-US" dirty="0" err="1"/>
              <a:t>dagplejere</a:t>
            </a:r>
            <a:r>
              <a:rPr lang="en-US" dirty="0"/>
              <a:t>, </a:t>
            </a:r>
            <a:r>
              <a:rPr lang="en-US" dirty="0" err="1"/>
              <a:t>så</a:t>
            </a:r>
            <a:r>
              <a:rPr lang="en-US" dirty="0"/>
              <a:t> der </a:t>
            </a:r>
            <a:r>
              <a:rPr lang="en-US" dirty="0" err="1"/>
              <a:t>kan</a:t>
            </a:r>
            <a:r>
              <a:rPr lang="en-US" dirty="0"/>
              <a:t> </a:t>
            </a:r>
            <a:r>
              <a:rPr lang="en-US" dirty="0" err="1"/>
              <a:t>findes</a:t>
            </a:r>
            <a:r>
              <a:rPr lang="en-US" dirty="0"/>
              <a:t> </a:t>
            </a:r>
            <a:r>
              <a:rPr lang="en-US" dirty="0" err="1"/>
              <a:t>dagplejere</a:t>
            </a:r>
            <a:r>
              <a:rPr lang="en-US" dirty="0"/>
              <a:t>, der </a:t>
            </a:r>
            <a:r>
              <a:rPr lang="en-US" dirty="0" err="1"/>
              <a:t>må</a:t>
            </a:r>
            <a:r>
              <a:rPr lang="en-US" dirty="0"/>
              <a:t> </a:t>
            </a:r>
            <a:r>
              <a:rPr lang="en-US" dirty="0" err="1"/>
              <a:t>formodes</a:t>
            </a:r>
            <a:r>
              <a:rPr lang="en-US" dirty="0"/>
              <a:t> at </a:t>
            </a:r>
            <a:r>
              <a:rPr lang="en-US" dirty="0" err="1"/>
              <a:t>løse</a:t>
            </a:r>
            <a:r>
              <a:rPr lang="en-US" dirty="0"/>
              <a:t> </a:t>
            </a:r>
            <a:r>
              <a:rPr lang="en-US" dirty="0" err="1"/>
              <a:t>opgaven</a:t>
            </a:r>
            <a:r>
              <a:rPr lang="en-US" dirty="0"/>
              <a:t> </a:t>
            </a:r>
            <a:r>
              <a:rPr lang="en-US" dirty="0" err="1" smtClean="0"/>
              <a:t>i</a:t>
            </a:r>
            <a:r>
              <a:rPr lang="da-DK" dirty="0"/>
              <a:t> </a:t>
            </a:r>
            <a:r>
              <a:rPr lang="en-US" dirty="0" err="1" smtClean="0"/>
              <a:t>forhold</a:t>
            </a:r>
            <a:r>
              <a:rPr lang="en-US" dirty="0" smtClean="0"/>
              <a:t> </a:t>
            </a:r>
            <a:r>
              <a:rPr lang="en-US" dirty="0" err="1"/>
              <a:t>undersøgelsens</a:t>
            </a:r>
            <a:r>
              <a:rPr lang="en-US" dirty="0"/>
              <a:t> </a:t>
            </a:r>
            <a:r>
              <a:rPr lang="en-US" dirty="0" err="1"/>
              <a:t>teoretiske</a:t>
            </a:r>
            <a:r>
              <a:rPr lang="en-US" dirty="0"/>
              <a:t> </a:t>
            </a:r>
            <a:r>
              <a:rPr lang="en-US" dirty="0" err="1"/>
              <a:t>præmisser</a:t>
            </a:r>
            <a:r>
              <a:rPr lang="en-US" dirty="0"/>
              <a:t>.</a:t>
            </a:r>
            <a:endParaRPr lang="da-DK" dirty="0"/>
          </a:p>
          <a:p>
            <a:pPr marL="0" indent="0">
              <a:buNone/>
            </a:pPr>
            <a:r>
              <a:rPr lang="en-US" dirty="0"/>
              <a:t>3. Et </a:t>
            </a:r>
            <a:r>
              <a:rPr lang="en-US" dirty="0" err="1"/>
              <a:t>udbygget</a:t>
            </a:r>
            <a:r>
              <a:rPr lang="en-US" dirty="0"/>
              <a:t> </a:t>
            </a:r>
            <a:r>
              <a:rPr lang="en-US" dirty="0" err="1"/>
              <a:t>tilsyn</a:t>
            </a:r>
            <a:r>
              <a:rPr lang="en-US" dirty="0"/>
              <a:t> med </a:t>
            </a:r>
            <a:r>
              <a:rPr lang="en-US" dirty="0" err="1"/>
              <a:t>dagplejerne</a:t>
            </a:r>
            <a:r>
              <a:rPr lang="en-US" dirty="0"/>
              <a:t>, </a:t>
            </a:r>
            <a:r>
              <a:rPr lang="en-US" dirty="0" err="1"/>
              <a:t>således</a:t>
            </a:r>
            <a:r>
              <a:rPr lang="en-US" dirty="0"/>
              <a:t> at </a:t>
            </a:r>
            <a:r>
              <a:rPr lang="en-US" dirty="0" err="1"/>
              <a:t>tilsynet</a:t>
            </a:r>
            <a:r>
              <a:rPr lang="en-US" dirty="0"/>
              <a:t> </a:t>
            </a:r>
            <a:r>
              <a:rPr lang="en-US" dirty="0" err="1"/>
              <a:t>i</a:t>
            </a:r>
            <a:r>
              <a:rPr lang="en-US" dirty="0"/>
              <a:t> </a:t>
            </a:r>
            <a:r>
              <a:rPr lang="en-US" dirty="0" err="1"/>
              <a:t>højere</a:t>
            </a:r>
            <a:r>
              <a:rPr lang="en-US" dirty="0"/>
              <a:t> grad </a:t>
            </a:r>
            <a:r>
              <a:rPr lang="en-US" dirty="0" err="1"/>
              <a:t>kan</a:t>
            </a:r>
            <a:r>
              <a:rPr lang="en-US" dirty="0"/>
              <a:t> </a:t>
            </a:r>
            <a:r>
              <a:rPr lang="en-US" dirty="0" err="1"/>
              <a:t>opfange</a:t>
            </a:r>
            <a:r>
              <a:rPr lang="en-US" dirty="0"/>
              <a:t> de </a:t>
            </a:r>
            <a:r>
              <a:rPr lang="en-US" dirty="0" err="1" smtClean="0"/>
              <a:t>mindre</a:t>
            </a:r>
            <a:r>
              <a:rPr lang="da-DK" dirty="0"/>
              <a:t> </a:t>
            </a:r>
            <a:r>
              <a:rPr lang="en-US" dirty="0" err="1" smtClean="0"/>
              <a:t>gode</a:t>
            </a:r>
            <a:r>
              <a:rPr lang="en-US" dirty="0" smtClean="0"/>
              <a:t> </a:t>
            </a:r>
            <a:r>
              <a:rPr lang="en-US" dirty="0" err="1"/>
              <a:t>dagplejere</a:t>
            </a:r>
            <a:r>
              <a:rPr lang="en-US" dirty="0"/>
              <a:t>. </a:t>
            </a:r>
            <a:r>
              <a:rPr lang="en-US" dirty="0" err="1"/>
              <a:t>Det</a:t>
            </a:r>
            <a:r>
              <a:rPr lang="en-US" dirty="0"/>
              <a:t> </a:t>
            </a:r>
            <a:r>
              <a:rPr lang="en-US" dirty="0" err="1"/>
              <a:t>betyder</a:t>
            </a:r>
            <a:r>
              <a:rPr lang="en-US" dirty="0"/>
              <a:t>, at man </a:t>
            </a:r>
            <a:r>
              <a:rPr lang="en-US" dirty="0" err="1"/>
              <a:t>må</a:t>
            </a:r>
            <a:r>
              <a:rPr lang="en-US" dirty="0"/>
              <a:t> </a:t>
            </a:r>
            <a:r>
              <a:rPr lang="en-US" dirty="0" err="1"/>
              <a:t>forholde</a:t>
            </a:r>
            <a:r>
              <a:rPr lang="en-US" dirty="0"/>
              <a:t> sig </a:t>
            </a:r>
            <a:r>
              <a:rPr lang="en-US" dirty="0" err="1"/>
              <a:t>kritisk</a:t>
            </a:r>
            <a:r>
              <a:rPr lang="en-US" dirty="0"/>
              <a:t> </a:t>
            </a:r>
            <a:r>
              <a:rPr lang="en-US" dirty="0" err="1"/>
              <a:t>til</a:t>
            </a:r>
            <a:r>
              <a:rPr lang="en-US" dirty="0"/>
              <a:t> </a:t>
            </a:r>
            <a:r>
              <a:rPr lang="en-US" dirty="0" err="1"/>
              <a:t>det</a:t>
            </a:r>
            <a:r>
              <a:rPr lang="en-US" dirty="0"/>
              <a:t> </a:t>
            </a:r>
            <a:r>
              <a:rPr lang="en-US" dirty="0" err="1"/>
              <a:t>nuværende</a:t>
            </a:r>
            <a:r>
              <a:rPr lang="en-US" dirty="0"/>
              <a:t> </a:t>
            </a:r>
            <a:r>
              <a:rPr lang="en-US" dirty="0" err="1"/>
              <a:t>tilsyn</a:t>
            </a:r>
            <a:r>
              <a:rPr lang="en-US" dirty="0"/>
              <a:t>.</a:t>
            </a:r>
            <a:endParaRPr lang="da-DK" dirty="0"/>
          </a:p>
          <a:p>
            <a:pPr marL="0" indent="0">
              <a:buNone/>
            </a:pPr>
            <a:r>
              <a:rPr lang="en-US" dirty="0"/>
              <a:t>4. Der </a:t>
            </a:r>
            <a:r>
              <a:rPr lang="en-US" dirty="0" err="1"/>
              <a:t>vil</a:t>
            </a:r>
            <a:r>
              <a:rPr lang="en-US" dirty="0"/>
              <a:t> </a:t>
            </a:r>
            <a:r>
              <a:rPr lang="en-US" dirty="0" err="1"/>
              <a:t>være</a:t>
            </a:r>
            <a:r>
              <a:rPr lang="en-US" dirty="0"/>
              <a:t> </a:t>
            </a:r>
            <a:r>
              <a:rPr lang="en-US" dirty="0" err="1"/>
              <a:t>behov</a:t>
            </a:r>
            <a:r>
              <a:rPr lang="en-US" dirty="0"/>
              <a:t> for, at </a:t>
            </a:r>
            <a:r>
              <a:rPr lang="en-US" dirty="0" err="1"/>
              <a:t>dagplejepædagogerne</a:t>
            </a:r>
            <a:r>
              <a:rPr lang="en-US" dirty="0"/>
              <a:t> </a:t>
            </a:r>
            <a:r>
              <a:rPr lang="en-US" dirty="0" err="1"/>
              <a:t>i</a:t>
            </a:r>
            <a:r>
              <a:rPr lang="en-US" dirty="0"/>
              <a:t> </a:t>
            </a:r>
            <a:r>
              <a:rPr lang="en-US" dirty="0" err="1"/>
              <a:t>højere</a:t>
            </a:r>
            <a:r>
              <a:rPr lang="en-US" dirty="0"/>
              <a:t> grad </a:t>
            </a:r>
            <a:r>
              <a:rPr lang="en-US" dirty="0" err="1"/>
              <a:t>deltager</a:t>
            </a:r>
            <a:r>
              <a:rPr lang="en-US" dirty="0"/>
              <a:t> </a:t>
            </a:r>
            <a:r>
              <a:rPr lang="en-US" dirty="0" err="1"/>
              <a:t>i</a:t>
            </a:r>
            <a:r>
              <a:rPr lang="en-US" dirty="0"/>
              <a:t> </a:t>
            </a:r>
            <a:r>
              <a:rPr lang="en-US" dirty="0" err="1"/>
              <a:t>planlægningen</a:t>
            </a:r>
            <a:r>
              <a:rPr lang="en-US" dirty="0"/>
              <a:t> </a:t>
            </a:r>
            <a:r>
              <a:rPr lang="en-US" dirty="0" err="1" smtClean="0"/>
              <a:t>og</a:t>
            </a:r>
            <a:r>
              <a:rPr lang="da-DK" dirty="0"/>
              <a:t> </a:t>
            </a:r>
            <a:r>
              <a:rPr lang="en-US" dirty="0" err="1" smtClean="0"/>
              <a:t>rollefordelingen</a:t>
            </a:r>
            <a:r>
              <a:rPr lang="en-US" dirty="0" smtClean="0"/>
              <a:t> </a:t>
            </a:r>
            <a:r>
              <a:rPr lang="en-US" dirty="0" err="1"/>
              <a:t>af</a:t>
            </a:r>
            <a:r>
              <a:rPr lang="en-US" dirty="0"/>
              <a:t> </a:t>
            </a:r>
            <a:r>
              <a:rPr lang="en-US" dirty="0" err="1"/>
              <a:t>dagplejerne</a:t>
            </a:r>
            <a:r>
              <a:rPr lang="en-US" dirty="0"/>
              <a:t> </a:t>
            </a:r>
            <a:r>
              <a:rPr lang="en-US" dirty="0" err="1"/>
              <a:t>i</a:t>
            </a:r>
            <a:r>
              <a:rPr lang="en-US" dirty="0"/>
              <a:t> </a:t>
            </a:r>
            <a:r>
              <a:rPr lang="en-US" dirty="0" err="1"/>
              <a:t>legestuerne</a:t>
            </a:r>
            <a:r>
              <a:rPr lang="en-US" dirty="0"/>
              <a:t>.</a:t>
            </a:r>
            <a:endParaRPr lang="da-DK" dirty="0"/>
          </a:p>
          <a:p>
            <a:endParaRPr lang="da-DK" dirty="0"/>
          </a:p>
        </p:txBody>
      </p:sp>
    </p:spTree>
    <p:extLst>
      <p:ext uri="{BB962C8B-B14F-4D97-AF65-F5344CB8AC3E}">
        <p14:creationId xmlns:p14="http://schemas.microsoft.com/office/powerpoint/2010/main" val="209663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Hvorfor ikke satse 100% på PAU</a:t>
            </a:r>
            <a:endParaRPr lang="da-DK" dirty="0"/>
          </a:p>
        </p:txBody>
      </p:sp>
      <p:sp>
        <p:nvSpPr>
          <p:cNvPr id="3" name="Pladsholder til indhold 2"/>
          <p:cNvSpPr>
            <a:spLocks noGrp="1"/>
          </p:cNvSpPr>
          <p:nvPr>
            <p:ph idx="1"/>
          </p:nvPr>
        </p:nvSpPr>
        <p:spPr/>
        <p:txBody>
          <a:bodyPr>
            <a:normAutofit lnSpcReduction="10000"/>
          </a:bodyPr>
          <a:lstStyle/>
          <a:p>
            <a:pPr marL="0" indent="0">
              <a:buNone/>
            </a:pPr>
            <a:r>
              <a:rPr lang="da-DK" dirty="0" smtClean="0"/>
              <a:t>En </a:t>
            </a:r>
            <a:r>
              <a:rPr lang="da-DK" dirty="0"/>
              <a:t>beregning viser, at de pt. </a:t>
            </a:r>
            <a:r>
              <a:rPr lang="da-DK" dirty="0" smtClean="0"/>
              <a:t>175 dagplejere </a:t>
            </a:r>
            <a:r>
              <a:rPr lang="da-DK" dirty="0"/>
              <a:t>i </a:t>
            </a:r>
            <a:r>
              <a:rPr lang="da-DK" dirty="0" smtClean="0"/>
              <a:t>Ikast-Brande dagpleje </a:t>
            </a:r>
            <a:r>
              <a:rPr lang="da-DK" dirty="0"/>
              <a:t>med en rate på 5 dagplejere ad gangen vil </a:t>
            </a:r>
            <a:r>
              <a:rPr lang="da-DK" b="1" i="1" dirty="0"/>
              <a:t>være </a:t>
            </a:r>
            <a:r>
              <a:rPr lang="da-DK" b="1" i="1" dirty="0" smtClean="0"/>
              <a:t>35 </a:t>
            </a:r>
            <a:r>
              <a:rPr lang="da-DK" b="1" i="1" dirty="0"/>
              <a:t>år om at gennemføre et uddannelsesløft med en </a:t>
            </a:r>
            <a:r>
              <a:rPr lang="da-DK" b="1" i="1" dirty="0" smtClean="0"/>
              <a:t>PAU</a:t>
            </a:r>
          </a:p>
          <a:p>
            <a:pPr marL="0" indent="0">
              <a:buNone/>
            </a:pPr>
            <a:endParaRPr lang="da-DK" b="1" i="1" dirty="0"/>
          </a:p>
          <a:p>
            <a:pPr marL="0" indent="0">
              <a:buNone/>
            </a:pPr>
            <a:r>
              <a:rPr lang="da-DK" i="1" dirty="0" smtClean="0"/>
              <a:t>At sende mere 5 af sted ad gangen, vil påvirke driften negativt, idet forældre vil fravælge dagplejen, hvis de skal skifte dagplejer ofte </a:t>
            </a:r>
            <a:r>
              <a:rPr lang="da-DK" i="1" dirty="0" err="1" smtClean="0"/>
              <a:t>pga</a:t>
            </a:r>
            <a:r>
              <a:rPr lang="da-DK" i="1" dirty="0" smtClean="0"/>
              <a:t> uddannelse</a:t>
            </a:r>
            <a:endParaRPr lang="da-DK" dirty="0"/>
          </a:p>
          <a:p>
            <a:endParaRPr lang="da-DK" dirty="0"/>
          </a:p>
        </p:txBody>
      </p:sp>
    </p:spTree>
    <p:extLst>
      <p:ext uri="{BB962C8B-B14F-4D97-AF65-F5344CB8AC3E}">
        <p14:creationId xmlns:p14="http://schemas.microsoft.com/office/powerpoint/2010/main" val="2701722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Hvordan er forløbet tænkt</a:t>
            </a:r>
            <a:endParaRPr lang="da-DK" dirty="0"/>
          </a:p>
        </p:txBody>
      </p:sp>
      <p:sp>
        <p:nvSpPr>
          <p:cNvPr id="3" name="Pladsholder til indhold 2"/>
          <p:cNvSpPr>
            <a:spLocks noGrp="1"/>
          </p:cNvSpPr>
          <p:nvPr>
            <p:ph idx="1"/>
          </p:nvPr>
        </p:nvSpPr>
        <p:spPr/>
        <p:txBody>
          <a:bodyPr>
            <a:normAutofit fontScale="70000" lnSpcReduction="20000"/>
          </a:bodyPr>
          <a:lstStyle/>
          <a:p>
            <a:pPr lvl="0"/>
            <a:r>
              <a:rPr lang="da-DK" dirty="0" smtClean="0"/>
              <a:t>Fokus </a:t>
            </a:r>
            <a:r>
              <a:rPr lang="da-DK" dirty="0"/>
              <a:t>på dagplejefagligheden idet </a:t>
            </a:r>
            <a:r>
              <a:rPr lang="da-DK" b="1" i="1" dirty="0"/>
              <a:t>al </a:t>
            </a:r>
            <a:r>
              <a:rPr lang="da-DK" dirty="0"/>
              <a:t>undervisning er direkte rettet mod dagplejens </a:t>
            </a:r>
            <a:r>
              <a:rPr lang="da-DK" dirty="0" smtClean="0"/>
              <a:t>arbejde. En anerkendelse af den særlige dagplejefaglighed.</a:t>
            </a:r>
            <a:endParaRPr lang="da-DK" dirty="0"/>
          </a:p>
          <a:p>
            <a:pPr lvl="0"/>
            <a:r>
              <a:rPr lang="da-DK" dirty="0"/>
              <a:t>Markant længerevarende forløb, som sikrer større læring gennemfordybelse</a:t>
            </a:r>
          </a:p>
          <a:p>
            <a:pPr lvl="0"/>
            <a:r>
              <a:rPr lang="da-DK" dirty="0"/>
              <a:t>Al undervisning baserer sig på nyeste forskning om </a:t>
            </a:r>
            <a:r>
              <a:rPr lang="da-DK" b="1" i="1" dirty="0"/>
              <a:t>0-3 årige</a:t>
            </a:r>
            <a:r>
              <a:rPr lang="da-DK" dirty="0"/>
              <a:t>, formidlet </a:t>
            </a:r>
            <a:r>
              <a:rPr lang="da-DK" b="1" i="1" dirty="0"/>
              <a:t>til</a:t>
            </a:r>
            <a:r>
              <a:rPr lang="da-DK" dirty="0"/>
              <a:t> dagplejens praksis</a:t>
            </a:r>
          </a:p>
          <a:p>
            <a:pPr lvl="0"/>
            <a:r>
              <a:rPr lang="da-DK" dirty="0"/>
              <a:t>Der er indskrevet konkrete metoder til at sikre</a:t>
            </a:r>
            <a:r>
              <a:rPr lang="da-DK" b="1" i="1" dirty="0"/>
              <a:t> transfer. </a:t>
            </a:r>
            <a:r>
              <a:rPr lang="da-DK" dirty="0"/>
              <a:t>Metoderne implementeres i de enkelte </a:t>
            </a:r>
            <a:r>
              <a:rPr lang="da-DK" dirty="0" smtClean="0"/>
              <a:t>dagplejeorganisationer. </a:t>
            </a:r>
            <a:endParaRPr lang="da-DK" dirty="0"/>
          </a:p>
          <a:p>
            <a:pPr lvl="0"/>
            <a:r>
              <a:rPr lang="da-DK" dirty="0"/>
              <a:t>Der arbejdes med aktionslæring mellem modulerne.</a:t>
            </a:r>
          </a:p>
          <a:p>
            <a:pPr lvl="0"/>
            <a:r>
              <a:rPr lang="da-DK" dirty="0"/>
              <a:t>Uddannelsen </a:t>
            </a:r>
            <a:r>
              <a:rPr lang="da-DK" b="1" i="1" dirty="0" err="1"/>
              <a:t>konceptliggøres</a:t>
            </a:r>
            <a:r>
              <a:rPr lang="da-DK" dirty="0"/>
              <a:t>, således at den kvalitetssikres </a:t>
            </a:r>
            <a:r>
              <a:rPr lang="da-DK" dirty="0" err="1"/>
              <a:t>ifht</a:t>
            </a:r>
            <a:r>
              <a:rPr lang="da-DK" dirty="0"/>
              <a:t> alle, der efterfølgende gennemfører forløbet</a:t>
            </a:r>
          </a:p>
          <a:p>
            <a:pPr lvl="0"/>
            <a:r>
              <a:rPr lang="da-DK" dirty="0"/>
              <a:t>Amu-forløbene sikrer en samlet </a:t>
            </a:r>
            <a:r>
              <a:rPr lang="da-DK" b="1" i="1" dirty="0"/>
              <a:t>merit</a:t>
            </a:r>
            <a:r>
              <a:rPr lang="da-DK" dirty="0"/>
              <a:t> til en evt. videreuddannelse indenfor det pædagogiske område (</a:t>
            </a:r>
            <a:r>
              <a:rPr lang="da-DK" dirty="0" smtClean="0"/>
              <a:t>PAU)</a:t>
            </a:r>
            <a:endParaRPr lang="da-DK" dirty="0"/>
          </a:p>
          <a:p>
            <a:endParaRPr lang="da-DK" dirty="0"/>
          </a:p>
        </p:txBody>
      </p:sp>
    </p:spTree>
    <p:extLst>
      <p:ext uri="{BB962C8B-B14F-4D97-AF65-F5344CB8AC3E}">
        <p14:creationId xmlns:p14="http://schemas.microsoft.com/office/powerpoint/2010/main" val="180877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fontScale="85000" lnSpcReduction="10000"/>
          </a:bodyPr>
          <a:lstStyle/>
          <a:p>
            <a:pPr lvl="0"/>
            <a:r>
              <a:rPr lang="da-DK" dirty="0"/>
              <a:t>Erfaringer fra forskellige </a:t>
            </a:r>
            <a:r>
              <a:rPr lang="da-DK" i="1" dirty="0"/>
              <a:t>læsescreeningsprojekter</a:t>
            </a:r>
            <a:r>
              <a:rPr lang="da-DK" dirty="0"/>
              <a:t> i dagplejen (Bornholm (2008), og Horsens (2012), viser at, </a:t>
            </a:r>
            <a:r>
              <a:rPr lang="da-DK" b="1" i="1" dirty="0"/>
              <a:t>i gennemsnit 50 % af alle dagplejerne har brug for FVU (svarende til dansk på 9. kl. niveau), er ordblinde eller har tilsvarende læsevanskeligheder. </a:t>
            </a:r>
            <a:endParaRPr lang="da-DK" b="1" i="1" dirty="0" smtClean="0"/>
          </a:p>
          <a:p>
            <a:pPr lvl="0"/>
            <a:r>
              <a:rPr lang="da-DK" dirty="0" smtClean="0"/>
              <a:t>Udfordringer </a:t>
            </a:r>
            <a:r>
              <a:rPr lang="da-DK" dirty="0"/>
              <a:t>med at gennemføre en mere læsetung, </a:t>
            </a:r>
            <a:r>
              <a:rPr lang="da-DK" dirty="0" smtClean="0"/>
              <a:t>regulær studierelevant </a:t>
            </a:r>
            <a:r>
              <a:rPr lang="da-DK" dirty="0"/>
              <a:t>uddannelse vil altså frasortere op til halvdelen af dagplejerne. </a:t>
            </a:r>
            <a:endParaRPr lang="da-DK" dirty="0" smtClean="0"/>
          </a:p>
          <a:p>
            <a:pPr lvl="0"/>
            <a:r>
              <a:rPr lang="da-DK" dirty="0" smtClean="0"/>
              <a:t>Her </a:t>
            </a:r>
            <a:r>
              <a:rPr lang="da-DK" dirty="0"/>
              <a:t>er sammensætningen af en række AMU-mål en løsning, der </a:t>
            </a:r>
            <a:r>
              <a:rPr lang="da-DK" dirty="0" smtClean="0"/>
              <a:t>også tilgodeser </a:t>
            </a:r>
            <a:r>
              <a:rPr lang="da-DK" dirty="0"/>
              <a:t>de dagplejere, der ikke </a:t>
            </a:r>
            <a:r>
              <a:rPr lang="da-DK" dirty="0" smtClean="0"/>
              <a:t>er klar til en </a:t>
            </a:r>
            <a:r>
              <a:rPr lang="da-DK" dirty="0"/>
              <a:t>regulær </a:t>
            </a:r>
            <a:r>
              <a:rPr lang="da-DK" dirty="0" smtClean="0"/>
              <a:t>(PAU)uddannelse</a:t>
            </a:r>
            <a:r>
              <a:rPr lang="da-DK" dirty="0"/>
              <a:t>.</a:t>
            </a:r>
          </a:p>
          <a:p>
            <a:endParaRPr lang="da-DK" dirty="0"/>
          </a:p>
        </p:txBody>
      </p:sp>
    </p:spTree>
    <p:extLst>
      <p:ext uri="{BB962C8B-B14F-4D97-AF65-F5344CB8AC3E}">
        <p14:creationId xmlns:p14="http://schemas.microsoft.com/office/powerpoint/2010/main" val="718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p:cNvGraphicFramePr>
            <a:graphicFrameLocks noGrp="1"/>
          </p:cNvGraphicFramePr>
          <p:nvPr>
            <p:ph idx="4294967295"/>
            <p:extLst>
              <p:ext uri="{D42A27DB-BD31-4B8C-83A1-F6EECF244321}">
                <p14:modId xmlns:p14="http://schemas.microsoft.com/office/powerpoint/2010/main" val="3678699487"/>
              </p:ext>
            </p:extLst>
          </p:nvPr>
        </p:nvGraphicFramePr>
        <p:xfrm>
          <a:off x="1212850" y="274638"/>
          <a:ext cx="7931150" cy="646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104386"/>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18EB052ED0EA54A8684702CCA371F44" ma:contentTypeVersion="10" ma:contentTypeDescription="Opret et nyt dokument." ma:contentTypeScope="" ma:versionID="d8f6066d4d1f866a8671f67f87961b73">
  <xsd:schema xmlns:xsd="http://www.w3.org/2001/XMLSchema" xmlns:xs="http://www.w3.org/2001/XMLSchema" xmlns:p="http://schemas.microsoft.com/office/2006/metadata/properties" xmlns:ns1="http://schemas.microsoft.com/sharepoint/v3" targetNamespace="http://schemas.microsoft.com/office/2006/metadata/properties" ma:root="true" ma:fieldsID="171510fd18429e269171c5596a7e3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tartdato for planlægning" ma:description="Startdato for planlægning er en webstedskolonne, der blev oprettet vha. publiceringsfunktionen. Den bruges til at angive den dato og det klokkeslæt, hvor denne side først vil være synlig for besøgende på webstedet." ma:hidden="true" ma:internalName="PublishingStartDate" ma:readOnly="false">
      <xsd:simpleType>
        <xsd:restriction base="dms:Unknown"/>
      </xsd:simpleType>
    </xsd:element>
    <xsd:element name="PublishingExpirationDate" ma:index="5" nillable="true" ma:displayName="Slutdato for planlægning" ma:description="Slutdato for planlægning er en webstedskolonne, der blev oprettet vha. publiceringsfunktionen. Den bruges til at angive den dato og det klokkeslæt, hvor denne side ikke længere vil være synlig for besøgende på webstedet."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dhol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16E82B6-DAE7-4523-BC83-465C3633C321}"/>
</file>

<file path=customXml/itemProps2.xml><?xml version="1.0" encoding="utf-8"?>
<ds:datastoreItem xmlns:ds="http://schemas.openxmlformats.org/officeDocument/2006/customXml" ds:itemID="{4D01721B-8782-4128-9DA5-732D716ACF0E}"/>
</file>

<file path=customXml/itemProps3.xml><?xml version="1.0" encoding="utf-8"?>
<ds:datastoreItem xmlns:ds="http://schemas.openxmlformats.org/officeDocument/2006/customXml" ds:itemID="{F14B37AE-DF2F-4C88-81C1-CDD9CC714730}"/>
</file>

<file path=docProps/app.xml><?xml version="1.0" encoding="utf-8"?>
<Properties xmlns="http://schemas.openxmlformats.org/officeDocument/2006/extended-properties" xmlns:vt="http://schemas.openxmlformats.org/officeDocument/2006/docPropsVTypes">
  <TotalTime>123</TotalTime>
  <Words>956</Words>
  <Application>Microsoft Macintosh PowerPoint</Application>
  <PresentationFormat>Skærmshow (4:3)</PresentationFormat>
  <Paragraphs>87</Paragraphs>
  <Slides>15</Slides>
  <Notes>0</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Kontortema</vt:lpstr>
      <vt:lpstr>12 ugers efteruddannelse til dagplejere</vt:lpstr>
      <vt:lpstr>Baggrund</vt:lpstr>
      <vt:lpstr> ’Rapport om Dagplejen i Danmark’ Juni 2013, Ole Henrik Hansen </vt:lpstr>
      <vt:lpstr> ’Rapport om Dagplejen i Danmark’ Juni 2013, Ole Henrik Hansen </vt:lpstr>
      <vt:lpstr> ’Rapport om Dagplejen i Danmark’ Juni 2013, Ole Henrik Hansen </vt:lpstr>
      <vt:lpstr>Hvorfor ikke satse 100% på PAU</vt:lpstr>
      <vt:lpstr>Hvordan er forløbet tænkt</vt:lpstr>
      <vt:lpstr>PowerPoint-præsentation</vt:lpstr>
      <vt:lpstr>PowerPoint-præsentation</vt:lpstr>
      <vt:lpstr>Hvorfor 6 moduler</vt:lpstr>
      <vt:lpstr>Organiseringen</vt:lpstr>
      <vt:lpstr>Organiseringen</vt:lpstr>
      <vt:lpstr>Hvad siger dagplejerne?</vt:lpstr>
      <vt:lpstr>Uddannelse af pædagogisk personale</vt:lpstr>
      <vt:lpstr>.. Og økonomi?</vt:lpstr>
    </vt:vector>
  </TitlesOfParts>
  <Company>KrarupKonsult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Lederskab i dagplejen</dc:title>
  <dc:creator>Charlotte Krarup Mouritzen</dc:creator>
  <cp:lastModifiedBy>Charlotte Krarup Mouritzen</cp:lastModifiedBy>
  <cp:revision>15</cp:revision>
  <cp:lastPrinted>2011-06-26T17:18:15Z</cp:lastPrinted>
  <dcterms:created xsi:type="dcterms:W3CDTF">2011-06-05T11:01:22Z</dcterms:created>
  <dcterms:modified xsi:type="dcterms:W3CDTF">2015-11-22T10:23:20Z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0x010100C18EB052ED0EA54A8684702CCA371F44</vt:lpwstr>
  </property>
</Properties>
</file>